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15" r:id="rId3"/>
    <p:sldId id="314" r:id="rId4"/>
    <p:sldId id="260" r:id="rId5"/>
    <p:sldId id="261" r:id="rId6"/>
    <p:sldId id="266" r:id="rId7"/>
    <p:sldId id="267" r:id="rId8"/>
    <p:sldId id="264" r:id="rId9"/>
    <p:sldId id="275" r:id="rId10"/>
    <p:sldId id="276" r:id="rId11"/>
    <p:sldId id="277" r:id="rId12"/>
    <p:sldId id="280" r:id="rId13"/>
    <p:sldId id="278" r:id="rId14"/>
    <p:sldId id="284" r:id="rId15"/>
    <p:sldId id="279" r:id="rId16"/>
    <p:sldId id="274" r:id="rId17"/>
    <p:sldId id="272" r:id="rId18"/>
    <p:sldId id="286" r:id="rId19"/>
    <p:sldId id="269" r:id="rId20"/>
    <p:sldId id="271" r:id="rId21"/>
    <p:sldId id="287" r:id="rId22"/>
    <p:sldId id="270" r:id="rId23"/>
    <p:sldId id="273" r:id="rId24"/>
    <p:sldId id="290" r:id="rId25"/>
    <p:sldId id="292" r:id="rId26"/>
    <p:sldId id="293" r:id="rId27"/>
    <p:sldId id="294" r:id="rId28"/>
    <p:sldId id="309" r:id="rId29"/>
    <p:sldId id="295" r:id="rId30"/>
    <p:sldId id="296" r:id="rId31"/>
    <p:sldId id="297" r:id="rId32"/>
    <p:sldId id="298" r:id="rId33"/>
    <p:sldId id="281" r:id="rId34"/>
    <p:sldId id="282" r:id="rId35"/>
    <p:sldId id="283" r:id="rId36"/>
    <p:sldId id="299" r:id="rId37"/>
    <p:sldId id="300" r:id="rId38"/>
    <p:sldId id="304" r:id="rId39"/>
    <p:sldId id="262" r:id="rId40"/>
    <p:sldId id="307" r:id="rId41"/>
    <p:sldId id="308" r:id="rId42"/>
    <p:sldId id="268" r:id="rId43"/>
    <p:sldId id="305" r:id="rId44"/>
    <p:sldId id="302" r:id="rId45"/>
    <p:sldId id="310" r:id="rId46"/>
    <p:sldId id="301" r:id="rId47"/>
    <p:sldId id="303" r:id="rId48"/>
    <p:sldId id="311" r:id="rId49"/>
    <p:sldId id="316" r:id="rId50"/>
    <p:sldId id="317" r:id="rId51"/>
    <p:sldId id="313"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242424"/>
    <a:srgbClr val="FAFCD7"/>
    <a:srgbClr val="165498"/>
    <a:srgbClr val="0368AC"/>
    <a:srgbClr val="1B57A2"/>
    <a:srgbClr val="2F5B9D"/>
    <a:srgbClr val="203864"/>
    <a:srgbClr val="FF9F3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varScale="1">
        <p:scale>
          <a:sx n="38" d="100"/>
          <a:sy n="38" d="100"/>
        </p:scale>
        <p:origin x="951" y="4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21/09/2021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à toutes et à tous (et Merci aux </a:t>
            </a:r>
            <a:r>
              <a:rPr lang="fr-FR" dirty="0" err="1"/>
              <a:t>orgas</a:t>
            </a:r>
            <a:r>
              <a:rPr lang="fr-FR" dirty="0"/>
              <a:t> pour leur invitation)</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a:t>
            </a:r>
            <a:r>
              <a:rPr lang="fr-FR" b="1" i="0" dirty="0">
                <a:solidFill>
                  <a:srgbClr val="1D1C1D"/>
                </a:solidFill>
                <a:effectLst/>
                <a:latin typeface="Slack-Lato"/>
              </a:rPr>
              <a:t>produits dérivés actions </a:t>
            </a:r>
            <a:r>
              <a:rPr lang="fr-FR" b="0" i="0" dirty="0">
                <a:solidFill>
                  <a:srgbClr val="1D1C1D"/>
                </a:solidFill>
                <a:effectLst/>
                <a:latin typeface="Slack-Lato"/>
              </a:rPr>
              <a:t>(ou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a:t>
            </a:r>
            <a:r>
              <a:rPr lang="fr-FR" b="1" i="0" dirty="0">
                <a:solidFill>
                  <a:srgbClr val="1D1C1D"/>
                </a:solidFill>
                <a:effectLst/>
                <a:latin typeface="Slack-Lato"/>
              </a:rPr>
              <a:t>les gens qui s’occupaient du </a:t>
            </a:r>
            <a:r>
              <a:rPr lang="fr-FR" b="1" i="0" dirty="0" err="1">
                <a:solidFill>
                  <a:srgbClr val="1D1C1D"/>
                </a:solidFill>
                <a:effectLst/>
                <a:latin typeface="Slack-Lato"/>
              </a:rPr>
              <a:t>Fixed</a:t>
            </a:r>
            <a:r>
              <a:rPr lang="fr-FR" b="1" i="0" dirty="0">
                <a:solidFill>
                  <a:srgbClr val="1D1C1D"/>
                </a:solidFill>
                <a:effectLst/>
                <a:latin typeface="Slack-Lato"/>
              </a:rPr>
              <a:t> </a:t>
            </a:r>
            <a:r>
              <a:rPr lang="fr-FR" b="1" i="0" dirty="0" err="1">
                <a:solidFill>
                  <a:srgbClr val="1D1C1D"/>
                </a:solidFill>
                <a:effectLst/>
                <a:latin typeface="Slack-Lato"/>
              </a:rPr>
              <a:t>Income</a:t>
            </a:r>
            <a:r>
              <a:rPr lang="fr-FR" b="0" i="0" dirty="0">
                <a:solidFill>
                  <a:srgbClr val="1D1C1D"/>
                </a:solidFill>
                <a:effectLst/>
                <a:latin typeface="Slack-Lato"/>
              </a:rPr>
              <a:t>, c.ad. des produits de </a:t>
            </a:r>
            <a:r>
              <a:rPr lang="fr-FR" b="1" i="0" dirty="0">
                <a:solidFill>
                  <a:srgbClr val="1D1C1D"/>
                </a:solidFill>
                <a:effectLst/>
                <a:latin typeface="Slack-Lato"/>
              </a:rPr>
              <a:t>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a:t>
            </a:r>
            <a:r>
              <a:rPr lang="fr-FR" b="1" i="0" dirty="0">
                <a:solidFill>
                  <a:srgbClr val="1D1C1D"/>
                </a:solidFill>
                <a:effectLst/>
                <a:latin typeface="Slack-Lato"/>
              </a:rPr>
              <a:t>indispensable pour la banque</a:t>
            </a:r>
            <a:r>
              <a:rPr lang="fr-FR" b="0" i="0" dirty="0">
                <a:solidFill>
                  <a:srgbClr val="1D1C1D"/>
                </a:solidFill>
                <a:effectLst/>
                <a:latin typeface="Slack-Lato"/>
              </a:rPr>
              <a:t>, </a:t>
            </a:r>
            <a:r>
              <a:rPr lang="fr-FR" b="1" i="0" dirty="0">
                <a:solidFill>
                  <a:srgbClr val="1D1C1D"/>
                </a:solidFill>
                <a:effectLst/>
                <a:latin typeface="Slack-Lato"/>
              </a:rPr>
              <a:t>mais ou les investissements </a:t>
            </a:r>
            <a:r>
              <a:rPr lang="fr-FR" b="0" i="0" dirty="0">
                <a:solidFill>
                  <a:srgbClr val="1D1C1D"/>
                </a:solidFill>
                <a:effectLst/>
                <a:latin typeface="Slack-Lato"/>
              </a:rPr>
              <a:t>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204289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1" i="0" dirty="0">
                <a:solidFill>
                  <a:srgbClr val="1D1C1D"/>
                </a:solidFill>
                <a:effectLst/>
                <a:latin typeface="Slack-Lato"/>
              </a:rPr>
              <a:t>L’IT </a:t>
            </a:r>
            <a:r>
              <a:rPr lang="fr-FR" b="0" i="0" dirty="0">
                <a:solidFill>
                  <a:srgbClr val="1D1C1D"/>
                </a:solidFill>
                <a:effectLst/>
                <a:latin typeface="Slack-Lato"/>
              </a:rPr>
              <a:t>était à peu près alignée avec l’argent et </a:t>
            </a:r>
            <a:r>
              <a:rPr lang="fr-FR" b="1" i="0" dirty="0">
                <a:solidFill>
                  <a:srgbClr val="1D1C1D"/>
                </a:solidFill>
                <a:effectLst/>
                <a:latin typeface="Slack-Lato"/>
              </a:rPr>
              <a:t>3 grandes divisions</a:t>
            </a:r>
            <a:r>
              <a:rPr lang="fr-FR" b="0" i="0" dirty="0">
                <a:solidFill>
                  <a:srgbClr val="1D1C1D"/>
                </a:solidFill>
                <a:effectLst/>
                <a:latin typeface="Slack-Lato"/>
              </a:rPr>
              <a:t>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a:t>
            </a:r>
            <a:r>
              <a:rPr lang="fr-FR" b="1" i="0" dirty="0">
                <a:solidFill>
                  <a:srgbClr val="1D1C1D"/>
                </a:solidFill>
                <a:effectLst/>
                <a:latin typeface="Slack-Lato"/>
              </a:rPr>
              <a:t>« qui aidait tout le monde »…</a:t>
            </a:r>
            <a:r>
              <a:rPr lang="fr-FR" b="0" i="0" dirty="0">
                <a:solidFill>
                  <a:srgbClr val="1D1C1D"/>
                </a:solidFill>
                <a:effectLst/>
                <a:latin typeface="Slack-Lato"/>
              </a:rPr>
              <a:t> </a:t>
            </a:r>
            <a:r>
              <a:rPr lang="fr-FR" b="1" i="0" dirty="0">
                <a:solidFill>
                  <a:srgbClr val="1D1C1D"/>
                </a:solidFill>
                <a:effectLst/>
                <a:latin typeface="Slack-Lato"/>
              </a:rPr>
              <a:t>leur vision était </a:t>
            </a:r>
            <a:r>
              <a:rPr lang="fr-FR" b="0" i="0" dirty="0">
                <a:solidFill>
                  <a:srgbClr val="1D1C1D"/>
                </a:solidFill>
                <a:effectLst/>
                <a:latin typeface="Slack-Lato"/>
              </a:rPr>
              <a:t>complètement </a:t>
            </a:r>
            <a:r>
              <a:rPr lang="fr-FR" b="1" i="0" dirty="0">
                <a:solidFill>
                  <a:srgbClr val="1D1C1D"/>
                </a:solidFill>
                <a:effectLst/>
                <a:latin typeface="Slack-Lato"/>
              </a:rPr>
              <a:t>biaisée et orientée vers les champions du monde et leurs contraintes (en toute logique)</a:t>
            </a:r>
            <a:r>
              <a:rPr lang="fr-FR" b="0" i="0" dirty="0">
                <a:solidFill>
                  <a:srgbClr val="1D1C1D"/>
                </a:solidFill>
                <a:effectLst/>
                <a:latin typeface="Slack-Lato"/>
              </a:rPr>
              <a:t>.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a:t>
            </a:r>
            <a:r>
              <a:rPr lang="fr-FR" b="1" i="0" dirty="0">
                <a:solidFill>
                  <a:srgbClr val="1D1C1D"/>
                </a:solidFill>
                <a:effectLst/>
                <a:latin typeface="Slack-Lato"/>
              </a:rPr>
              <a:t>ils ont décidés de faire </a:t>
            </a:r>
            <a:r>
              <a:rPr lang="fr-FR" b="1" dirty="0"/>
              <a:t>sécession </a:t>
            </a:r>
            <a:r>
              <a:rPr lang="fr-FR" b="1" i="0" dirty="0">
                <a:solidFill>
                  <a:srgbClr val="1D1C1D"/>
                </a:solidFill>
                <a:effectLst/>
                <a:latin typeface="Slack-Lato"/>
              </a:rPr>
              <a:t>par rapport au système transverse de la banque qui était un peu trop au service </a:t>
            </a:r>
            <a:r>
              <a:rPr lang="fr-FR" b="0" i="0" dirty="0">
                <a:solidFill>
                  <a:srgbClr val="1D1C1D"/>
                </a:solidFill>
                <a:effectLst/>
                <a:latin typeface="Slack-Lato"/>
              </a:rPr>
              <a:t>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t>
            </a:r>
          </a:p>
          <a:p>
            <a:endParaRPr lang="fr-FR" b="0" i="0" dirty="0">
              <a:solidFill>
                <a:srgbClr val="1D1C1D"/>
              </a:solidFill>
              <a:effectLst/>
              <a:latin typeface="Slack-Lato"/>
            </a:endParaRPr>
          </a:p>
          <a:p>
            <a:r>
              <a:rPr lang="fr-FR" b="0" i="0" dirty="0">
                <a:solidFill>
                  <a:srgbClr val="1D1C1D"/>
                </a:solidFill>
                <a:effectLst/>
                <a:latin typeface="Slack-Lato"/>
              </a:rPr>
              <a:t>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a:t>
            </a:r>
          </a:p>
          <a:p>
            <a:r>
              <a:rPr lang="fr-FR" dirty="0"/>
              <a:t>où </a:t>
            </a:r>
            <a:r>
              <a:rPr lang="fr-FR" b="1" dirty="0"/>
              <a:t>on va demander à certains traders</a:t>
            </a:r>
            <a:r>
              <a:rPr lang="fr-FR" dirty="0"/>
              <a:t>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
            </a:r>
            <a:r>
              <a:rPr lang="fr-FR" b="1" dirty="0"/>
              <a:t>une plate-forme de </a:t>
            </a:r>
            <a:r>
              <a:rPr lang="fr-FR" b="1" dirty="0" err="1"/>
              <a:t>market</a:t>
            </a:r>
            <a:r>
              <a:rPr lang="fr-FR" b="1" dirty="0"/>
              <a:t> </a:t>
            </a:r>
            <a:r>
              <a:rPr lang="fr-FR" b="1" dirty="0" err="1"/>
              <a:t>making</a:t>
            </a:r>
            <a:r>
              <a:rPr lang="fr-FR" b="1" dirty="0"/>
              <a:t> </a:t>
            </a:r>
            <a:r>
              <a:rPr lang="fr-FR" dirty="0"/>
              <a:t>pour simplifier ici, </a:t>
            </a:r>
            <a:r>
              <a:rPr lang="fr-FR" b="1" dirty="0"/>
              <a:t>c’est 3 grosses fonctions/étapes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a:t>
            </a:r>
            <a:r>
              <a:rPr lang="fr-FR" b="1" dirty="0"/>
              <a:t>Sébastien est un assistant trader </a:t>
            </a:r>
            <a:r>
              <a:rPr lang="fr-FR" dirty="0"/>
              <a:t>qui travaille pour le </a:t>
            </a:r>
            <a:r>
              <a:rPr lang="fr-FR" b="1" dirty="0"/>
              <a:t>desk qui gère les produits de taux à NY </a:t>
            </a:r>
            <a:r>
              <a:rPr lang="fr-FR" dirty="0"/>
              <a:t>dans cette grande banque. </a:t>
            </a:r>
            <a:r>
              <a:rPr lang="fr-FR" b="0" dirty="0"/>
              <a:t>Il est </a:t>
            </a:r>
            <a:r>
              <a:rPr lang="fr-FR" b="1" dirty="0"/>
              <a:t>passionné par cet univers et ce métier</a:t>
            </a:r>
            <a:r>
              <a:rPr lang="fr-FR" dirty="0"/>
              <a:t>, </a:t>
            </a:r>
          </a:p>
          <a:p>
            <a:endParaRPr lang="fr-FR" dirty="0"/>
          </a:p>
          <a:p>
            <a:r>
              <a:rPr lang="fr-FR" dirty="0"/>
              <a:t>et est </a:t>
            </a:r>
            <a:r>
              <a:rPr lang="fr-FR" b="1" dirty="0"/>
              <a:t>promu pour être le responsable de cette refonte </a:t>
            </a:r>
            <a:r>
              <a:rPr lang="fr-FR" dirty="0"/>
              <a:t>de la plate forme de contribution pour le </a:t>
            </a:r>
            <a:r>
              <a:rPr lang="fr-FR" dirty="0" err="1"/>
              <a:t>market</a:t>
            </a:r>
            <a:r>
              <a:rPr lang="fr-FR" dirty="0"/>
              <a:t> </a:t>
            </a:r>
            <a:r>
              <a:rPr lang="fr-FR" dirty="0" err="1"/>
              <a:t>making</a:t>
            </a:r>
            <a:r>
              <a:rPr lang="fr-FR" dirty="0"/>
              <a:t> des métiers de taux. </a:t>
            </a:r>
          </a:p>
          <a:p>
            <a:endParaRPr lang="fr-FR" dirty="0"/>
          </a:p>
          <a:p>
            <a:r>
              <a:rPr lang="fr-FR" dirty="0"/>
              <a:t>Comme </a:t>
            </a:r>
            <a:r>
              <a:rPr lang="fr-FR" b="1" dirty="0"/>
              <a:t>il a déjà utilisé le produit ZION dans une précédente vie </a:t>
            </a:r>
            <a:r>
              <a:rPr lang="fr-FR" dirty="0"/>
              <a:t>avant de rejoindre cette banque, </a:t>
            </a:r>
            <a:r>
              <a:rPr lang="fr-FR" b="1" dirty="0"/>
              <a:t>il est pressenti par le métier pour guider au mieux ce programme de refonte</a:t>
            </a:r>
            <a:r>
              <a:rPr lang="fr-FR" dirty="0"/>
              <a:t>. Il va pouvoir aider les devs à comprendre comment fonctionne ZION.</a:t>
            </a:r>
          </a:p>
          <a:p>
            <a:endParaRPr lang="fr-FR" dirty="0"/>
          </a:p>
          <a:p>
            <a:r>
              <a:rPr lang="fr-FR" b="1" dirty="0"/>
              <a:t>Autours de lui  (une 20 </a:t>
            </a:r>
            <a:r>
              <a:rPr lang="fr-FR" b="1" dirty="0" err="1"/>
              <a:t>taine</a:t>
            </a:r>
            <a:r>
              <a:rPr lang="fr-FR" b="1" dirty="0"/>
              <a:t>) </a:t>
            </a:r>
            <a:r>
              <a:rPr lang="fr-FR" dirty="0"/>
              <a:t>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a:t>
            </a:r>
            <a:r>
              <a:rPr lang="fr-FR" b="1" dirty="0"/>
              <a:t>et un architecte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a:t>
            </a:r>
            <a:r>
              <a:rPr lang="fr-FR" b="1" dirty="0"/>
              <a:t>il faut tout leur faire, tout leur dire à tous, comme s’ils ne comprenaient rien</a:t>
            </a:r>
            <a:r>
              <a:rPr lang="fr-FR" dirty="0"/>
              <a:t> à ce qu’il fallait faire.</a:t>
            </a:r>
          </a:p>
          <a:p>
            <a:endParaRPr lang="fr-FR" dirty="0"/>
          </a:p>
          <a:p>
            <a:r>
              <a:rPr lang="fr-FR" dirty="0"/>
              <a:t>C’est simple pourtant se dit-il : « </a:t>
            </a:r>
            <a:r>
              <a:rPr lang="fr-FR" b="1" dirty="0"/>
              <a:t>il faut juste commencer par relier les </a:t>
            </a:r>
            <a:r>
              <a:rPr lang="fr-FR" b="1" dirty="0" err="1"/>
              <a:t>pricers</a:t>
            </a:r>
            <a:r>
              <a:rPr lang="fr-FR" b="1" dirty="0"/>
              <a:t> </a:t>
            </a:r>
            <a:r>
              <a:rPr lang="fr-FR" dirty="0"/>
              <a:t>d’un côté, à la plate-forme de contribution qu’il faut construire.</a:t>
            </a:r>
          </a:p>
          <a:p>
            <a:endParaRPr lang="fr-FR" dirty="0"/>
          </a:p>
          <a:p>
            <a:r>
              <a:rPr lang="fr-FR" dirty="0"/>
              <a:t>Pourtant </a:t>
            </a:r>
            <a:r>
              <a:rPr lang="fr-FR" b="1" dirty="0"/>
              <a:t>j’ai demandé a l’architecte que Paris m’a refourgué de choisir une base de données </a:t>
            </a:r>
            <a:r>
              <a:rPr lang="fr-FR" dirty="0"/>
              <a:t>…. </a:t>
            </a:r>
            <a:r>
              <a:rPr lang="fr-FR" b="1" dirty="0"/>
              <a:t>Moi j’ai un jalon en retard du coup</a:t>
            </a:r>
            <a:r>
              <a:rPr lang="fr-FR" dirty="0"/>
              <a:t> »</a:t>
            </a:r>
          </a:p>
          <a:p>
            <a:endParaRPr lang="fr-FR" dirty="0"/>
          </a:p>
          <a:p>
            <a:r>
              <a:rPr lang="fr-FR" dirty="0"/>
              <a:t>« Je ne sais pas ce qu’ils fichent mais </a:t>
            </a:r>
            <a:r>
              <a:rPr lang="fr-FR" b="1" dirty="0"/>
              <a:t>ça devient inquiétant </a:t>
            </a:r>
            <a:r>
              <a:rPr lang="fr-FR" dirty="0"/>
              <a:t>car on </a:t>
            </a:r>
            <a:r>
              <a:rPr lang="fr-FR" b="1" dirty="0"/>
              <a:t>leur a demandé des estimations</a:t>
            </a:r>
            <a:r>
              <a:rPr lang="fr-FR" dirty="0"/>
              <a:t> pour que je puisse fournir </a:t>
            </a:r>
            <a:r>
              <a:rPr lang="fr-FR" b="1" dirty="0"/>
              <a:t>une roadmap à 6 mois </a:t>
            </a:r>
            <a:r>
              <a:rPr lang="fr-FR" dirty="0"/>
              <a:t>à ma responsable. et c’est </a:t>
            </a:r>
            <a:r>
              <a:rPr lang="fr-FR" b="1" dirty="0"/>
              <a:t>silence radio ou ils me donnent des chiffres pourris</a:t>
            </a:r>
            <a:r>
              <a:rPr lang="fr-FR" dirty="0"/>
              <a:t>. …»</a:t>
            </a:r>
          </a:p>
          <a:p>
            <a:endParaRPr lang="fr-FR" dirty="0"/>
          </a:p>
          <a:p>
            <a:r>
              <a:rPr lang="fr-FR" dirty="0"/>
              <a:t>Par contre hein, </a:t>
            </a:r>
            <a:r>
              <a:rPr lang="fr-FR" b="1" dirty="0"/>
              <a:t>ils veulent faire des points sur les instruments qu’on va devoir contribuer</a:t>
            </a:r>
            <a:r>
              <a:rPr lang="fr-FR" dirty="0"/>
              <a:t>,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répéter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b="1" dirty="0"/>
              <a:t>L’équipe de dev qui gère les nouveaux </a:t>
            </a:r>
            <a:r>
              <a:rPr lang="fr-FR" b="1" dirty="0" err="1"/>
              <a:t>pricers</a:t>
            </a:r>
            <a:r>
              <a:rPr lang="fr-FR" dirty="0"/>
              <a:t> (dirigées par un transfuge des champions de la partie Action) </a:t>
            </a:r>
            <a:r>
              <a:rPr lang="fr-FR" b="1" dirty="0"/>
              <a:t>et mon équipe </a:t>
            </a:r>
            <a:r>
              <a:rPr lang="fr-FR" dirty="0"/>
              <a:t>sur la plate-forme ZION </a:t>
            </a:r>
            <a:r>
              <a:rPr lang="fr-FR" b="1" dirty="0"/>
              <a:t>n’ont même pas encore réussi à s’entendre sur les références en commun </a:t>
            </a:r>
            <a:r>
              <a:rPr lang="fr-FR" dirty="0"/>
              <a:t>à utiliser pour commencer à contribuer les premiers instruments…</a:t>
            </a:r>
          </a:p>
          <a:p>
            <a:endParaRPr lang="fr-FR" dirty="0"/>
          </a:p>
          <a:p>
            <a:r>
              <a:rPr lang="fr-FR" dirty="0"/>
              <a:t>C’est dingue. </a:t>
            </a:r>
            <a:r>
              <a:rPr lang="fr-FR" b="1" dirty="0"/>
              <a:t>On est déjà en retard et ils passent leur temps à se prendre la tête sur des détails</a:t>
            </a:r>
            <a:r>
              <a:rPr lang="fr-FR" dirty="0"/>
              <a:t>…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a:t>
            </a:r>
            <a:r>
              <a:rPr lang="fr-FR" b="1" dirty="0"/>
              <a:t>Marre de bosser avec l’IT</a:t>
            </a:r>
            <a:r>
              <a:rPr lang="fr-FR" dirty="0"/>
              <a: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Pour ce qui sera surement l’un de mes derniers talk (silence) avant un bon bout de temps</a:t>
            </a:r>
            <a:r>
              <a:rPr lang="fr-FR" dirty="0"/>
              <a:t>. Et en tout cas sous la bannière de notre société 42 </a:t>
            </a:r>
            <a:r>
              <a:rPr lang="fr-FR" dirty="0" err="1"/>
              <a:t>skillz</a:t>
            </a:r>
            <a:r>
              <a:rPr lang="fr-FR" dirty="0"/>
              <a:t> puisque je suis sur le point d’</a:t>
            </a:r>
            <a:r>
              <a:rPr lang="fr-FR" b="1" dirty="0"/>
              <a:t>arrêter mon activité de conseil </a:t>
            </a:r>
            <a:r>
              <a:rPr lang="fr-FR" dirty="0"/>
              <a:t>pour rejoindre </a:t>
            </a:r>
            <a:r>
              <a:rPr lang="fr-FR" dirty="0" err="1"/>
              <a:t>Agicap</a:t>
            </a:r>
            <a:r>
              <a:rPr lang="fr-FR" dirty="0"/>
              <a:t>.</a:t>
            </a:r>
          </a:p>
          <a:p>
            <a:endParaRPr lang="fr-FR" dirty="0"/>
          </a:p>
          <a:p>
            <a:r>
              <a:rPr lang="fr-FR" dirty="0"/>
              <a:t>Et du coup ce talk -et cette conférence- tombent bien parce que </a:t>
            </a:r>
            <a:r>
              <a:rPr lang="fr-FR" b="1" dirty="0"/>
              <a:t>l’un de mes rôles en tant que VP of Engineering sera de faire en sorte que la relation entre les équipes Produits et les équipes IT soit efficace</a:t>
            </a:r>
            <a:r>
              <a:rPr lang="fr-FR" dirty="0"/>
              <a:t>.</a:t>
            </a:r>
          </a:p>
          <a:p>
            <a:endParaRPr lang="fr-FR" dirty="0"/>
          </a:p>
          <a:p>
            <a:r>
              <a:rPr lang="fr-FR" dirty="0"/>
              <a:t>Ce matin du coup, je voudrai </a:t>
            </a:r>
            <a:r>
              <a:rPr lang="fr-FR" b="1" dirty="0"/>
              <a:t>aborder quelques challenges que rencontrent les POs</a:t>
            </a:r>
            <a:r>
              <a:rPr lang="fr-FR" dirty="0"/>
              <a:t> quand on fabrique du logiciel. </a:t>
            </a:r>
            <a:r>
              <a:rPr lang="fr-FR" b="1" dirty="0"/>
              <a:t>D’ailleurs combien de POs dans la salle ce matin ? </a:t>
            </a:r>
            <a:r>
              <a:rPr lang="fr-FR" dirty="0"/>
              <a:t>(si vous pouvez lever la main) </a:t>
            </a:r>
          </a:p>
          <a:p>
            <a:endParaRPr lang="fr-FR" dirty="0"/>
          </a:p>
          <a:p>
            <a:r>
              <a:rPr lang="fr-FR" dirty="0"/>
              <a:t>Et </a:t>
            </a:r>
            <a:r>
              <a:rPr lang="fr-FR" b="1" dirty="0"/>
              <a:t>en 2)</a:t>
            </a:r>
            <a:r>
              <a:rPr lang="fr-FR" dirty="0"/>
              <a:t> , je voudrai vous livrer quelques unes des difficultés que l’on rencontre nous, côté DEV.  Difficultés </a:t>
            </a:r>
            <a:r>
              <a:rPr lang="fr-FR" b="1" dirty="0"/>
              <a:t>pour comprendre</a:t>
            </a:r>
            <a:r>
              <a:rPr lang="fr-FR" dirty="0"/>
              <a:t>, difficultés </a:t>
            </a:r>
            <a:r>
              <a:rPr lang="fr-FR" b="1" dirty="0"/>
              <a:t>pour réaliser</a:t>
            </a:r>
            <a:r>
              <a:rPr lang="fr-FR" dirty="0"/>
              <a:t>. (</a:t>
            </a:r>
            <a:r>
              <a:rPr lang="fr-FR" b="1" dirty="0"/>
              <a:t>qui fait du DEV ici ?</a:t>
            </a:r>
            <a:r>
              <a:rPr lang="fr-FR" dirty="0"/>
              <a:t>)</a:t>
            </a:r>
          </a:p>
          <a:p>
            <a:endParaRPr lang="fr-FR" dirty="0"/>
          </a:p>
          <a:p>
            <a:r>
              <a:rPr lang="fr-FR" dirty="0"/>
              <a:t>Alors je vous préviens, je vais sans doute aborder quelques sujets difficiles, tabous peut-être même pour certains. </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75094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a:t>
            </a:r>
          </a:p>
          <a:p>
            <a:endParaRPr lang="fr-FR" dirty="0"/>
          </a:p>
          <a:p>
            <a:r>
              <a:rPr lang="fr-FR" dirty="0"/>
              <a:t>Sébastien </a:t>
            </a:r>
            <a:r>
              <a:rPr lang="fr-FR" b="1" dirty="0"/>
              <a:t>le golden boy commence à regretter de piloter ce projet</a:t>
            </a:r>
            <a:r>
              <a:rPr lang="fr-FR" dirty="0"/>
              <a: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b="1" dirty="0"/>
              <a:t>Il se dit qu’il aurait mieux fait de continuer à faire l’assistant trader</a:t>
            </a:r>
            <a:r>
              <a:rPr lang="fr-FR" dirty="0"/>
              <a:t> au lieu de prendre des responsabilités dans l’organisation et d’être le </a:t>
            </a:r>
            <a:r>
              <a:rPr lang="fr-FR" b="1" dirty="0" err="1"/>
              <a:t>product</a:t>
            </a:r>
            <a:r>
              <a:rPr lang="fr-FR" b="1" dirty="0"/>
              <a:t> </a:t>
            </a:r>
            <a:r>
              <a:rPr lang="fr-FR" b="1" dirty="0" err="1"/>
              <a:t>owner</a:t>
            </a:r>
            <a:r>
              <a:rPr lang="fr-FR" b="1" dirty="0"/>
              <a:t> d’un programme super attendu</a:t>
            </a:r>
            <a:r>
              <a:rPr lang="fr-FR" dirty="0"/>
              <a:t>.</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réflexions/choses en commun ? Par ex :</a:t>
            </a:r>
          </a:p>
          <a:p>
            <a:endParaRPr lang="fr-FR" dirty="0"/>
          </a:p>
          <a:p>
            <a:pPr marL="171450" indent="-171450">
              <a:buFont typeface="Arial" panose="020B0604020202020204" pitchFamily="34" charset="0"/>
              <a:buChar char="•"/>
            </a:pPr>
            <a:r>
              <a:rPr lang="fr-FR" b="1" dirty="0"/>
              <a:t>Des devs qui n’arrivent pas à vous faire des estimations vs. roadmap </a:t>
            </a:r>
            <a:r>
              <a:rPr lang="fr-FR" dirty="0"/>
              <a:t>à communiquer à vos pairs </a:t>
            </a:r>
            <a:r>
              <a:rPr lang="fr-FR" b="1" dirty="0"/>
              <a:t>?</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dirty="0"/>
              <a:t>Des calendriers entre le </a:t>
            </a:r>
            <a:r>
              <a:rPr lang="fr-FR" b="1" dirty="0"/>
              <a:t>DEV et le métier </a:t>
            </a:r>
            <a:r>
              <a:rPr lang="fr-FR" dirty="0"/>
              <a:t>qui ne semblent </a:t>
            </a:r>
            <a:r>
              <a:rPr lang="fr-FR" b="1" dirty="0"/>
              <a:t>pas </a:t>
            </a:r>
            <a:r>
              <a:rPr lang="fr-FR" dirty="0"/>
              <a:t>faire </a:t>
            </a:r>
            <a:r>
              <a:rPr lang="fr-FR" b="1" dirty="0"/>
              <a:t>partie du même multivers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Des tâches à priori simples qui prennent 3 plombes </a:t>
            </a:r>
            <a:r>
              <a:rPr lang="fr-FR" dirty="0"/>
              <a:t>pour le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Vos équipes de DEV qui ont </a:t>
            </a:r>
            <a:r>
              <a:rPr lang="fr-FR" b="1" dirty="0"/>
              <a:t>des problèmes avec d’autres équipes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Le temps qui vous manque pour parler plus aux </a:t>
            </a:r>
            <a:r>
              <a:rPr lang="fr-FR" b="1" dirty="0" err="1"/>
              <a:t>DEVs</a:t>
            </a:r>
            <a:r>
              <a:rPr lang="fr-FR" b="1" dirty="0"/>
              <a:t> </a:t>
            </a:r>
            <a:r>
              <a:rPr lang="fr-FR" b="0" dirty="0"/>
              <a:t>vs. </a:t>
            </a:r>
            <a:r>
              <a:rPr lang="fr-FR" b="1" dirty="0"/>
              <a:t>l’obligation de délivrer</a:t>
            </a:r>
          </a:p>
          <a:p>
            <a:pPr marL="171450" indent="-171450">
              <a:buFont typeface="Arial" panose="020B0604020202020204" pitchFamily="34" charset="0"/>
              <a:buChar char="•"/>
            </a:pPr>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a:t>
            </a:r>
          </a:p>
          <a:p>
            <a:endParaRPr lang="fr-FR" dirty="0"/>
          </a:p>
          <a:p>
            <a:r>
              <a:rPr lang="fr-FR" dirty="0"/>
              <a:t>A la lumière du non-verbal sur cette photo vous en pensez quoi ?</a:t>
            </a:r>
          </a:p>
          <a:p>
            <a:endParaRPr lang="fr-FR" dirty="0"/>
          </a:p>
          <a:p>
            <a:r>
              <a:rPr lang="fr-FR" dirty="0"/>
              <a:t>Pas super à l’aise non plus, hein ? ;-P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Maintenant qu’on a vu le point de vue de Sébastien, je vais vous raconter comment on a vécu cette situation nous, de l’autre côté du miroir.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Côté DEV.</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Bon déjà l’architecte </a:t>
            </a:r>
            <a:r>
              <a:rPr lang="fr-FR" dirty="0"/>
              <a:t>qui a refusé de choisir un type de base de données pour le référentiel client qu’il fallait construire avant même qu’on commence : c’était moi. ;-P   effectivement, </a:t>
            </a:r>
            <a:r>
              <a:rPr lang="fr-FR" b="1" dirty="0"/>
              <a:t>choisir un outil alors qu’on ne savait pas ce qu’on allait devoir faire avec</a:t>
            </a:r>
            <a:r>
              <a:rPr lang="fr-FR" dirty="0"/>
              <a:t>… (base de données relationnelle ? orientée graphe ? orienté document ?). Si c’était aussi simple, pourquoi on se ferait suer à faire de l’archi…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puis l’impression de Sébastien de devoir répéter les mêmes choses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 qu’il avait juste oublié lui, c’est qu’il avait participé à des semaines et des semaines de cadrage du programme ZION avec uniquement les gens du métier + avec 1 ou 2 managers I.T. en quête de visibilité, mais zéro DEV.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Ca nous a fait une belle jambe nous ensuite, lorsque les 2 top managers qui avaient suivis le sujet n’ont eu ensuite aucun rôle dans la réalisation.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Super utile… vraiment.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https://www.requirementsmanagement.net/wp-content/uploads/discussing-customer-requirements.jpg</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8069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nous </a:t>
            </a:r>
            <a:r>
              <a:rPr lang="fr-FR" b="1" dirty="0"/>
              <a:t>ensuite </a:t>
            </a:r>
            <a:r>
              <a:rPr lang="fr-FR" dirty="0"/>
              <a:t>effectivement </a:t>
            </a:r>
            <a:r>
              <a:rPr lang="fr-FR" b="1" dirty="0"/>
              <a:t>on galérait pour comprendre ce qu’il fallait faire </a:t>
            </a:r>
            <a:r>
              <a:rPr lang="fr-FR" dirty="0"/>
              <a:t>– souvent en avance de phase par rapport aux </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err="1"/>
              <a:t>specs</a:t>
            </a:r>
            <a:r>
              <a:rPr lang="fr-FR" b="1" dirty="0"/>
              <a:t> qui arrivaient souvent trop tard</a:t>
            </a:r>
            <a:r>
              <a:rPr lang="fr-FR" dirty="0"/>
              <a:t>, mais aussi à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faire comprendre à tout le monde pourquoi on avait besoin d’un référentiel instruments </a:t>
            </a:r>
            <a:r>
              <a:rPr lang="fr-FR" dirty="0"/>
              <a:t>pour pouvoir brancher les </a:t>
            </a:r>
            <a:r>
              <a:rPr lang="fr-FR" dirty="0" err="1"/>
              <a:t>pricers</a:t>
            </a:r>
            <a:r>
              <a:rPr lang="fr-FR" dirty="0"/>
              <a:t> des traders à cette nouvelle plate-forme de contribution que nous construisions.</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Pas prévu dans leur cadrage initial</a:t>
            </a:r>
            <a:r>
              <a:rPr lang="fr-FR" dirty="0"/>
              <a: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334360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Côté IT, le transfuge des champions du monde –qu’on </a:t>
            </a:r>
            <a:r>
              <a:rPr lang="fr-FR" dirty="0" err="1"/>
              <a:t>appelera</a:t>
            </a:r>
            <a:r>
              <a:rPr lang="fr-FR" dirty="0"/>
              <a:t> ici </a:t>
            </a:r>
            <a:r>
              <a:rPr lang="fr-FR" b="1" dirty="0"/>
              <a:t>Thierry-</a:t>
            </a:r>
            <a:r>
              <a:rPr lang="fr-FR" dirty="0"/>
              <a:t> et à qui on avait donné la responsabilité de refaire les </a:t>
            </a:r>
            <a:r>
              <a:rPr lang="fr-FR" dirty="0" err="1"/>
              <a:t>pricers</a:t>
            </a:r>
            <a:r>
              <a:rPr lang="fr-FR" dirty="0"/>
              <a:t> pour la partie taux, </a:t>
            </a:r>
            <a:r>
              <a:rPr lang="fr-FR" b="1" dirty="0"/>
              <a:t>refusait de comprendre qu’on avait besoin d’un référentiel instruments autre que celui du back office de la banque</a:t>
            </a:r>
            <a:r>
              <a:rPr lang="fr-FR" dirty="0"/>
              <a:t>.</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Pour lui tout était fichiers à plat </a:t>
            </a:r>
            <a:r>
              <a:rPr lang="fr-FR" dirty="0"/>
              <a:t>(ce qu’il avait eu l’occasion d’utiliser sur un autre périmètre), et il n’arrivait pas à comprendre pourquoi </a:t>
            </a:r>
            <a:r>
              <a:rPr lang="fr-FR" b="1" dirty="0"/>
              <a:t>on avait besoin d’un référentiel instruments dynamique et spécifique </a:t>
            </a:r>
            <a:r>
              <a:rPr lang="fr-FR" dirty="0"/>
              <a:t>pour nous aider à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gérer les </a:t>
            </a:r>
            <a:r>
              <a:rPr lang="fr-FR" b="1" dirty="0" err="1"/>
              <a:t>rolls</a:t>
            </a:r>
            <a:r>
              <a:rPr lang="fr-FR" b="1" dirty="0"/>
              <a:t> de futures </a:t>
            </a:r>
            <a:r>
              <a:rPr lang="fr-FR" dirty="0" err="1"/>
              <a:t>etc</a:t>
            </a:r>
            <a:r>
              <a:rPr lang="fr-FR" dirty="0"/>
              <a:t> (</a:t>
            </a:r>
            <a:r>
              <a:rPr lang="fr-FR" b="1" dirty="0"/>
              <a:t>des instruments qu’ils faut changer tous les trimestres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mec disait à qui voulait l’entendre ce qu’on devait faire nous, sur notre périmètre</a:t>
            </a:r>
          </a:p>
          <a:p>
            <a:pPr marL="0" indent="0">
              <a:buFont typeface="Arial" panose="020B0604020202020204" pitchFamily="34" charset="0"/>
              <a:buNone/>
            </a:pPr>
            <a:r>
              <a:rPr lang="fr-FR" dirty="0"/>
              <a:t>Sébastien lui-même ne comprenait pas le sujet.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Il faut dire que tous les deux, avaient à peu près tout le temps travaillé dans le même Contexte dans lequel les </a:t>
            </a:r>
            <a:r>
              <a:rPr lang="fr-FR" dirty="0" err="1"/>
              <a:t>rolls</a:t>
            </a:r>
            <a:r>
              <a:rPr lang="fr-FR" dirty="0"/>
              <a:t> de futures n’étaient pas présents ou importants.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https://lh3.googleusercontent.com/proxy/z-hFOATr30YSmWli9i1Xhf45qq_OL5-euKvKD30SAcB7ucyiTYKZ5ePkfI3bWefnHi-TwM4ZGOJ1rP87e7La3ao0_Z4nh6vsh_sBHpwa4MH5xeFnLB0aHwvf-6NKN1utNoY1CVM7F6XqwIcuK2prY5Z7</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0427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c’est là un des points clés pour moi ce matin :  le contexte est un concept capital pour les gens qui font du logiciel.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Et c’est en particulier un des piliers du Domain Driven Design (ou DDD).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Modéliser </a:t>
            </a:r>
            <a:r>
              <a:rPr lang="fr-FR" b="1" dirty="0"/>
              <a:t>pour des usages certes</a:t>
            </a:r>
            <a:r>
              <a:rPr lang="fr-FR" dirty="0"/>
              <a:t>, </a:t>
            </a:r>
            <a:r>
              <a:rPr lang="fr-FR" b="1" dirty="0"/>
              <a:t>mais en tenant compte du contexte </a:t>
            </a:r>
            <a:r>
              <a:rPr lang="fr-FR" dirty="0"/>
              <a:t>dans lequel on se trouve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721399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Oui, les contextes font toutes la différence quand on fait du logiciel</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Alors, qu’est ce que cela peut bien vouloir signifier ?</a:t>
            </a:r>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Prenons un exemple : un client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93997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Posons-nous la question : qu’est ce qu’un client si on devait le modéliser pour </a:t>
            </a:r>
            <a:r>
              <a:rPr lang="fr-FR" dirty="0" err="1"/>
              <a:t>differents</a:t>
            </a:r>
            <a:r>
              <a:rPr lang="fr-FR" dirty="0"/>
              <a:t> usages.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523316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celles et ceux qui ne me connaissent pas, je vais me présenter rapidement </a:t>
            </a:r>
            <a:r>
              <a:rPr lang="fr-FR" b="1" dirty="0"/>
              <a:t>pour que vous puissiez savoir d’où je parle. </a:t>
            </a:r>
          </a:p>
          <a:p>
            <a:endParaRPr lang="fr-FR" dirty="0"/>
          </a:p>
          <a:p>
            <a:r>
              <a:rPr lang="fr-FR" dirty="0"/>
              <a:t>Je m’appelle Thomas PIERRAIN. Cela fait 24 ans que je fais du soft pour vivre. </a:t>
            </a:r>
          </a:p>
          <a:p>
            <a:endParaRPr lang="fr-FR" dirty="0"/>
          </a:p>
          <a:p>
            <a:r>
              <a:rPr lang="fr-FR" dirty="0"/>
              <a:t>Et puis il y a 6 ans j’ai créé </a:t>
            </a:r>
            <a:r>
              <a:rPr lang="fr-FR" b="1" dirty="0"/>
              <a:t>la société 42 </a:t>
            </a:r>
            <a:r>
              <a:rPr lang="fr-FR" b="1" dirty="0" err="1"/>
              <a:t>skillz</a:t>
            </a:r>
            <a:r>
              <a:rPr lang="fr-FR" b="1" dirty="0"/>
              <a:t> avec mon ami Bruno Boucard</a:t>
            </a:r>
            <a:r>
              <a:rPr lang="fr-FR" dirty="0"/>
              <a:t>, et j’ai passées tout mon temps depuis à aider mes clients </a:t>
            </a:r>
            <a:r>
              <a:rPr lang="fr-FR" b="1" dirty="0"/>
              <a:t>à sécuriser des projets critiques </a:t>
            </a:r>
            <a:r>
              <a:rPr lang="fr-FR" dirty="0"/>
              <a:t>dans le domaine de la santé, de la finance, de la musique, du luxe ou de l’hôtellerie</a:t>
            </a:r>
          </a:p>
          <a:p>
            <a:endParaRPr lang="fr-FR" dirty="0"/>
          </a:p>
          <a:p>
            <a:r>
              <a:rPr lang="fr-FR" dirty="0"/>
              <a:t>Je suis aussi co-organisateur du </a:t>
            </a:r>
            <a:r>
              <a:rPr lang="fr-FR" dirty="0" err="1"/>
              <a:t>meetup</a:t>
            </a:r>
            <a:r>
              <a:rPr lang="fr-FR" dirty="0"/>
              <a:t> </a:t>
            </a:r>
            <a:r>
              <a:rPr lang="fr-FR" b="1" dirty="0"/>
              <a:t>DDD FR </a:t>
            </a:r>
            <a:r>
              <a:rPr lang="fr-FR" dirty="0"/>
              <a:t>(</a:t>
            </a:r>
            <a:r>
              <a:rPr lang="fr-FR" dirty="0" err="1"/>
              <a:t>domain</a:t>
            </a:r>
            <a:r>
              <a:rPr lang="fr-FR" dirty="0"/>
              <a:t> driven design) et j’aide Bruno Boucard pour animer le </a:t>
            </a:r>
            <a:r>
              <a:rPr lang="fr-FR" dirty="0" err="1"/>
              <a:t>meetup</a:t>
            </a:r>
            <a:r>
              <a:rPr lang="fr-FR" dirty="0"/>
              <a:t> BDD Paris de temps en temps.</a:t>
            </a:r>
          </a:p>
          <a:p>
            <a:endParaRPr lang="fr-FR" dirty="0"/>
          </a:p>
          <a:p>
            <a:r>
              <a:rPr lang="fr-FR" b="1" cap="all" baseline="0" dirty="0"/>
              <a:t>Bref ! Les présentations étant faites, je voudrai commencer par vous poser une question :  [</a:t>
            </a:r>
            <a:r>
              <a:rPr lang="fr-FR" b="1" cap="all" baseline="0" dirty="0" err="1"/>
              <a:t>next</a:t>
            </a:r>
            <a:r>
              <a:rPr lang="fr-FR" b="1" cap="all" baseline="0"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209711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411735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44254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Quand tout est instrument… rien n’est instrument.</a:t>
            </a:r>
          </a:p>
          <a:p>
            <a:endParaRPr lang="fr-FR" dirty="0"/>
          </a:p>
          <a:p>
            <a:r>
              <a:rPr lang="fr-FR" dirty="0"/>
              <a:t>Et oui : </a:t>
            </a:r>
            <a:r>
              <a:rPr lang="fr-FR" b="1" dirty="0"/>
              <a:t>tout le monde sur le programme ne parlait que d’une seule chose : les instruments </a:t>
            </a:r>
            <a:r>
              <a:rPr lang="fr-FR" dirty="0"/>
              <a:t>à contribuer.</a:t>
            </a:r>
          </a:p>
          <a:p>
            <a:endParaRPr lang="fr-FR" dirty="0"/>
          </a:p>
          <a:p>
            <a:r>
              <a:rPr lang="fr-FR" b="1" dirty="0"/>
              <a:t>Mais </a:t>
            </a:r>
            <a:r>
              <a:rPr lang="fr-FR" dirty="0"/>
              <a:t>en fait : </a:t>
            </a:r>
            <a:r>
              <a:rPr lang="fr-FR" b="1" dirty="0"/>
              <a:t>personne ne parlait de la même chose</a:t>
            </a:r>
            <a:r>
              <a:rPr lang="fr-FR" dirty="0"/>
              <a:t>… ce qui rendait les choses horriblement compliquées.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https://corporateculture.co.uk/wp-content/uploads/2018/10/one_size_fits_all_banner2.jpg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2580198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a:t>
            </a:r>
            <a:r>
              <a:rPr lang="fr-FR" dirty="0" err="1"/>
              <a:t>réalitré</a:t>
            </a:r>
            <a:r>
              <a:rPr lang="fr-FR" dirty="0"/>
              <a:t> on avait :  NEXT</a:t>
            </a:r>
          </a:p>
          <a:p>
            <a:endParaRPr lang="fr-FR" dirty="0"/>
          </a:p>
          <a:p>
            <a:pPr marL="171450" indent="-171450">
              <a:buFont typeface="Arial" panose="020B0604020202020204" pitchFamily="34" charset="0"/>
              <a:buChar char="•"/>
            </a:pPr>
            <a:r>
              <a:rPr lang="fr-FR" dirty="0"/>
              <a:t>Les </a:t>
            </a:r>
            <a:r>
              <a:rPr lang="fr-FR" b="1" dirty="0"/>
              <a:t>instruments financiers  </a:t>
            </a:r>
            <a:r>
              <a:rPr lang="fr-FR" dirty="0"/>
              <a:t>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a:t>
            </a:r>
            <a:r>
              <a:rPr lang="fr-FR" b="1" dirty="0"/>
              <a:t>instruments marchés</a:t>
            </a:r>
            <a:r>
              <a:rPr lang="fr-FR" dirty="0"/>
              <a:t> 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Et ce qui nous a manqué à toutes et tous pendant de nombreuses semaines : un nouveau concept : </a:t>
            </a:r>
            <a:r>
              <a:rPr lang="fr-FR" b="1" dirty="0"/>
              <a:t>les instruments pour le trading</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Si on prend quelques exemples avec un future allemand ici.</a:t>
            </a:r>
          </a:p>
          <a:p>
            <a:endParaRPr lang="fr-FR" dirty="0"/>
          </a:p>
          <a:p>
            <a:r>
              <a:rPr lang="fr-FR" b="1" dirty="0"/>
              <a:t>Ce que les traders veulent configurer, c’est l’animation d’un instrument virtuel :</a:t>
            </a:r>
          </a:p>
          <a:p>
            <a:endParaRPr lang="fr-FR" b="1" dirty="0"/>
          </a:p>
          <a:p>
            <a:r>
              <a:rPr lang="fr-FR" dirty="0"/>
              <a:t>le trading instrument, </a:t>
            </a:r>
            <a:r>
              <a:rPr lang="fr-FR" b="1" cap="all" baseline="0" dirty="0"/>
              <a:t>qui va être stable dans le temps</a:t>
            </a:r>
            <a:r>
              <a:rPr lang="fr-FR" dirty="0"/>
              <a:t> et va juste changer de sous-jacent tous les 3 mois dans ce qu’on appelle un roll de future.</a:t>
            </a:r>
          </a:p>
          <a:p>
            <a:endParaRPr lang="fr-FR" dirty="0"/>
          </a:p>
          <a:p>
            <a:r>
              <a:rPr lang="fr-FR" dirty="0"/>
              <a:t>Avant Septembre 2021, on est lié au future Sept 21</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Et après Septembre, notre Trading Instrument sera configuré avec le prochain future qui s’arrêtera en </a:t>
            </a:r>
            <a:r>
              <a:rPr lang="fr-FR" dirty="0" err="1"/>
              <a:t>decembre</a:t>
            </a:r>
            <a:r>
              <a:rPr lang="fr-FR" dirty="0"/>
              <a:t> 2021.</a:t>
            </a:r>
          </a:p>
          <a:p>
            <a:endParaRPr lang="fr-FR" dirty="0"/>
          </a:p>
          <a:p>
            <a:r>
              <a:rPr lang="fr-FR" dirty="0"/>
              <a:t>On voit bien ici que les </a:t>
            </a:r>
            <a:r>
              <a:rPr lang="fr-FR" dirty="0" err="1"/>
              <a:t>markets</a:t>
            </a:r>
            <a:r>
              <a:rPr lang="fr-FR" dirty="0"/>
              <a:t> instruments sont tous liés à ce nouveau future </a:t>
            </a:r>
            <a:r>
              <a:rPr lang="fr-FR" dirty="0" err="1"/>
              <a:t>Dec</a:t>
            </a:r>
            <a:r>
              <a:rPr lang="fr-FR" dirty="0"/>
              <a:t> 2021..</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ne perçoit pas les contextes, comme ici notre ex-champion des actions et dérivées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ne voit pas qu’il y a pleins de processus importants qui se jouent lors des </a:t>
            </a:r>
            <a:r>
              <a:rPr lang="fr-FR" dirty="0" err="1"/>
              <a:t>rolls</a:t>
            </a:r>
            <a:r>
              <a:rPr lang="fr-FR" dirty="0"/>
              <a:t> de futures tous les Trimestres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qu’il faut traiter/coder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3408158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Si on ne le fait pas du coup dans le code… on a encore plus de </a:t>
            </a:r>
            <a:r>
              <a:rPr lang="fr-FR" dirty="0" err="1"/>
              <a:t>Kamoulox</a:t>
            </a:r>
            <a:r>
              <a:rPr lang="fr-FR" dirty="0"/>
              <a:t>, </a:t>
            </a:r>
            <a:r>
              <a:rPr lang="fr-FR" b="1" dirty="0"/>
              <a:t>des trucs stupides </a:t>
            </a:r>
            <a:r>
              <a:rPr lang="fr-FR" dirty="0"/>
              <a:t>que l’on </a:t>
            </a:r>
            <a:r>
              <a:rPr lang="fr-FR" b="1" dirty="0"/>
              <a:t>fait</a:t>
            </a:r>
            <a:r>
              <a:rPr lang="fr-FR" dirty="0"/>
              <a:t>, que l’on </a:t>
            </a:r>
            <a:r>
              <a:rPr lang="fr-FR" b="1" dirty="0"/>
              <a:t>défait</a:t>
            </a:r>
            <a:r>
              <a:rPr lang="fr-FR" dirty="0"/>
              <a:t>, ou que l’on </a:t>
            </a:r>
            <a:r>
              <a:rPr lang="fr-FR" b="1" dirty="0"/>
              <a:t>oublie</a:t>
            </a:r>
            <a:r>
              <a:rPr lang="fr-FR" dirty="0"/>
              <a:t>… avec plus ou moins de </a:t>
            </a:r>
            <a:r>
              <a:rPr lang="fr-FR" b="1" dirty="0"/>
              <a:t>conséquences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pire étant les trucs pour lesquelles 2 équipes de DEV différentes (avec des chaines de hiérarchies différentes et des problèmes politiques au centre) font et doivent refaire tout ensuite, lorsque tout le monde se rends compte qu’on s’est trompés.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Si t’es pas agile, t’es juste mort pour ta roadmap ;-P</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3738802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Bon. On va s’arrêter là pour mon histoire, et passer plutôt à quelques </a:t>
            </a:r>
            <a:r>
              <a:rPr lang="fr-FR" dirty="0" err="1"/>
              <a:t>carractéristiques</a:t>
            </a:r>
            <a:r>
              <a:rPr lang="fr-FR" dirty="0"/>
              <a:t> et ressentis qu’on retrouve côté devs</a:t>
            </a: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4077767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conclure, on va parcourir ensemble quelques points que vous devriez savoir sur les DEVS. </a:t>
            </a:r>
          </a:p>
          <a:p>
            <a:endParaRPr lang="fr-FR" dirty="0"/>
          </a:p>
          <a:p>
            <a:r>
              <a:rPr lang="fr-FR" dirty="0"/>
              <a:t>Enfin, si vous voulez être efficaces dans vos projets ;-)</a:t>
            </a:r>
          </a:p>
          <a:p>
            <a:endParaRPr lang="fr-FR" dirty="0"/>
          </a:p>
          <a:p>
            <a:r>
              <a:rPr lang="fr-FR" dirty="0"/>
              <a:t>Simple. Basique.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https://www.helicomicro.com/wp-content/uploads/2017/09/orelsan-basique.png</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a:t>
            </a:r>
            <a:r>
              <a:rPr lang="fr-FR" b="1" dirty="0"/>
              <a:t>En particulier dans l’articulation/la relation entre le produit et le dev</a:t>
            </a:r>
            <a:r>
              <a:rPr lang="fr-FR" dirty="0"/>
              <a:t>.</a:t>
            </a:r>
          </a:p>
          <a:p>
            <a:endParaRPr lang="fr-FR" dirty="0"/>
          </a:p>
          <a:p>
            <a:r>
              <a:rPr lang="fr-FR" dirty="0"/>
              <a:t>Qui </a:t>
            </a:r>
            <a:r>
              <a:rPr lang="fr-FR" b="1" dirty="0"/>
              <a:t>galère un peu ?</a:t>
            </a:r>
            <a:r>
              <a:rPr lang="fr-FR" dirty="0"/>
              <a:t>(vous pouvez lever la main). Qui </a:t>
            </a:r>
            <a:r>
              <a:rPr lang="fr-FR" b="1" dirty="0"/>
              <a:t>galère beaucoup ? </a:t>
            </a:r>
            <a:r>
              <a:rPr lang="fr-FR" dirty="0"/>
              <a:t>(vous pouvez conserver votre main en l’air)</a:t>
            </a:r>
          </a:p>
          <a:p>
            <a:endParaRPr lang="fr-FR" dirty="0"/>
          </a:p>
          <a:p>
            <a:r>
              <a:rPr lang="fr-FR" dirty="0"/>
              <a:t>A l’opposé…. </a:t>
            </a:r>
            <a:r>
              <a:rPr lang="fr-FR" b="1" dirty="0"/>
              <a:t>qui cartonne et n’a que de petits problèmes mineurs à régler ?</a:t>
            </a:r>
            <a:r>
              <a:rPr lang="fr-FR" dirty="0"/>
              <a:t>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a:t>
            </a:r>
          </a:p>
          <a:p>
            <a:r>
              <a:rPr lang="fr-FR" b="1" dirty="0"/>
              <a:t>vous raconter quelques unes des difficultés que j’ai pu croiser moi au fil des années</a:t>
            </a:r>
            <a:r>
              <a:rPr lang="fr-FR" dirty="0"/>
              <a:t>,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Déjà on a besoin de POs, pas de gens qui se prennent pour des petits chefs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Heureusement, ils sont rares</a:t>
            </a:r>
            <a:r>
              <a:rPr lang="fr-FR" dirty="0"/>
              <a:t>. Mais </a:t>
            </a:r>
            <a:r>
              <a:rPr lang="fr-FR" b="1" dirty="0"/>
              <a:t>plus fréquents sont </a:t>
            </a:r>
            <a:r>
              <a:rPr lang="fr-FR" dirty="0"/>
              <a:t>celles et ceux </a:t>
            </a:r>
            <a:r>
              <a:rPr lang="fr-FR" b="1" dirty="0"/>
              <a:t>qui nous disent comment bosser et pas sur quoi bosser</a:t>
            </a:r>
            <a:r>
              <a:rPr lang="fr-FR" dirty="0"/>
              <a:t>…</a:t>
            </a:r>
          </a:p>
          <a:p>
            <a:endParaRPr lang="fr-FR" dirty="0"/>
          </a:p>
          <a:p>
            <a:r>
              <a:rPr lang="fr-FR" dirty="0"/>
              <a:t>Ou alors celles et ceux </a:t>
            </a:r>
            <a:r>
              <a:rPr lang="fr-FR" b="1" dirty="0"/>
              <a:t>qui présentent des solutions et pas des problèmes.</a:t>
            </a:r>
          </a:p>
          <a:p>
            <a:endParaRPr lang="fr-FR" dirty="0"/>
          </a:p>
          <a:p>
            <a:r>
              <a:rPr lang="fr-FR" dirty="0"/>
              <a:t>C’est souvent le cas lorsqu’on tombe sur des POs qui sont </a:t>
            </a:r>
            <a:r>
              <a:rPr lang="fr-FR" b="1" dirty="0"/>
              <a:t>un peu trop en amour par rapport à un système existant </a:t>
            </a:r>
            <a:r>
              <a:rPr lang="fr-FR" dirty="0"/>
              <a:t>ou legacy. </a:t>
            </a:r>
          </a:p>
          <a:p>
            <a:endParaRPr lang="fr-FR" dirty="0"/>
          </a:p>
          <a:p>
            <a:r>
              <a:rPr lang="fr-FR" dirty="0"/>
              <a:t>Le nombre </a:t>
            </a:r>
            <a:r>
              <a:rPr lang="fr-FR" b="1" dirty="0"/>
              <a:t>d’applis Excel en mode web </a:t>
            </a:r>
            <a:r>
              <a:rPr lang="fr-FR" dirty="0"/>
              <a:t>que j’ai vu faite dans ma carrière…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https://nospensees.fr/wp-content/uploads/2017/09/homme-portant-bocal-avec-homme-%C3%A0-int%C3%A9rieur.jpg</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1013869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passionnés de la roadmap aussi ;-P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Autant il est souvent </a:t>
            </a:r>
            <a:r>
              <a:rPr lang="fr-FR" b="1" dirty="0"/>
              <a:t>important de savoir où on veut aller</a:t>
            </a:r>
            <a:r>
              <a:rPr lang="fr-FR" dirty="0"/>
              <a:t>, autant les </a:t>
            </a:r>
            <a:r>
              <a:rPr lang="fr-FR" b="1" dirty="0"/>
              <a:t>roadmaps ultra précises </a:t>
            </a:r>
            <a:r>
              <a:rPr lang="fr-FR" dirty="0"/>
              <a:t>peuvent aussi souvent agir </a:t>
            </a:r>
            <a:r>
              <a:rPr lang="fr-FR" b="1" dirty="0"/>
              <a:t>comme des freins.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bien comprendre que </a:t>
            </a:r>
            <a:r>
              <a:rPr lang="fr-FR" b="1" cap="all" baseline="0" dirty="0"/>
              <a:t>nous sommes forcés de nous engager</a:t>
            </a:r>
            <a:r>
              <a:rPr lang="fr-FR" b="1" dirty="0"/>
              <a:t> </a:t>
            </a:r>
            <a:r>
              <a:rPr lang="fr-FR" dirty="0"/>
              <a:t>-bien souvent </a:t>
            </a:r>
            <a:r>
              <a:rPr lang="fr-FR" b="1" cap="all" baseline="0" dirty="0"/>
              <a:t>alors même que nous ne connaissons que 50% </a:t>
            </a:r>
            <a:r>
              <a:rPr lang="fr-FR" dirty="0"/>
              <a:t>de ce qu’on va découvrir en le faisant.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tout l’intérêt de </a:t>
            </a:r>
            <a:r>
              <a:rPr lang="fr-FR" b="1" dirty="0"/>
              <a:t>l’agilité ou </a:t>
            </a:r>
            <a:r>
              <a:rPr lang="fr-FR" dirty="0"/>
              <a:t>du </a:t>
            </a:r>
            <a:r>
              <a:rPr lang="fr-FR" b="1" dirty="0"/>
              <a:t>travail en flux vs. La big </a:t>
            </a:r>
            <a:r>
              <a:rPr lang="fr-FR" b="1" dirty="0" err="1"/>
              <a:t>upfront</a:t>
            </a:r>
            <a:r>
              <a:rPr lang="fr-FR" b="1" dirty="0"/>
              <a:t> planification.</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https://cdn-s-www.lalsace.fr/images/25AF8E63-2CA3-47C9-B082-DD7D0781C3DA/NW_raw/la-pose-des-enrobes-sur-pres-de-2-km-s-est-deroulee-ce-mardi-photo-dna-jean-alain-haan-1619616773.jpg</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587361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D‘ailleurs on n’ose plus vous le dire mais…ce n’est pas pour rien qu’on fait </a:t>
            </a:r>
            <a:r>
              <a:rPr lang="fr-FR" b="1" cap="all" baseline="0" dirty="0"/>
              <a:t>des jeux à la con à base de cartomancie </a:t>
            </a:r>
            <a:r>
              <a:rPr lang="fr-FR" b="1" dirty="0"/>
              <a:t>pour VOUS DEVINER nos estimations</a:t>
            </a:r>
            <a:r>
              <a:rPr lang="fr-FR" dirty="0"/>
              <a:t>.</a:t>
            </a:r>
          </a:p>
          <a:p>
            <a:endParaRPr lang="fr-FR" dirty="0"/>
          </a:p>
          <a:p>
            <a:r>
              <a:rPr lang="fr-FR" dirty="0"/>
              <a:t>Ca aurait du mettre tout le monde sur le coup mais bon, on est obligé de continuer ;-)</a:t>
            </a:r>
          </a:p>
          <a:p>
            <a:endParaRPr lang="fr-FR" dirty="0"/>
          </a:p>
          <a:p>
            <a:r>
              <a:rPr lang="fr-FR" b="1" cap="all" baseline="0" dirty="0"/>
              <a:t>Constante de l’univers</a:t>
            </a:r>
            <a:r>
              <a:rPr lang="fr-FR" b="1" dirty="0"/>
              <a:t> </a:t>
            </a:r>
            <a:r>
              <a:rPr lang="fr-FR" dirty="0"/>
              <a:t>: tant qu’on n’a pas déjà fait un truc une fois, il est quasi impossible de savoir quel temps ça va nous prendre.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https://www.objectifgard.com/wp-content/uploads/2017/01/21523294814_ddd84475e2_b-e1483028161181.jpg</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on n’aime pas bâcler notre travail, parce qu’</a:t>
            </a:r>
            <a:r>
              <a:rPr lang="fr-FR" b="1" dirty="0"/>
              <a:t>on vit tous les jours dans ce code ensuite… on y passe nos journées.</a:t>
            </a:r>
          </a:p>
          <a:p>
            <a:endParaRPr lang="fr-FR" dirty="0"/>
          </a:p>
          <a:p>
            <a:r>
              <a:rPr lang="fr-FR" dirty="0"/>
              <a:t>Et vous :  </a:t>
            </a:r>
            <a:r>
              <a:rPr lang="fr-FR" b="1" dirty="0"/>
              <a:t>vous aimeriez travailler toute la journée avec </a:t>
            </a:r>
            <a:r>
              <a:rPr lang="fr-FR" dirty="0"/>
              <a:t>des documents, des mails truffés d’erreurs, de fautes d’orthographes, de pièges, de faux amis, d’infos inutiles ?</a:t>
            </a:r>
          </a:p>
          <a:p>
            <a:endParaRPr lang="fr-FR" dirty="0"/>
          </a:p>
          <a:p>
            <a:endParaRPr lang="fr-FR" dirty="0"/>
          </a:p>
          <a:p>
            <a:r>
              <a:rPr lang="fr-FR" dirty="0"/>
              <a:t>Projetez vous un instant dans ce quotidien la prochaine fois que vous mettrez une pression inutile (juste au cas où, et pour être sûr qu’on bosse comme je l’ai entendu une fois chez un client).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https://m1.quebecormedia.com/emp/emp/54060795_0884955bbce0d6-827c-4281-918f-d6baf3027ed9_ORIGINAL.jpg?impolicy=crop-resize&amp;x=0&amp;y=0&amp;w=640&amp;h=481&amp;width=1200</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966556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Expliciter les implicites est </a:t>
            </a:r>
            <a:r>
              <a:rPr lang="fr-FR" b="1" dirty="0"/>
              <a:t>un réflexe que nous sommes encore trop peu nombreux à avoir.</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Mais c’est pourtant le</a:t>
            </a:r>
            <a:r>
              <a:rPr lang="fr-FR" dirty="0"/>
              <a:t> </a:t>
            </a:r>
            <a:r>
              <a:rPr lang="fr-FR" b="1" dirty="0"/>
              <a:t>nœud du problème</a:t>
            </a:r>
            <a:r>
              <a:rPr lang="fr-FR" dirty="0"/>
              <a:t> pour nous les </a:t>
            </a:r>
            <a:r>
              <a:rPr lang="fr-FR" dirty="0" err="1"/>
              <a:t>DEVs</a:t>
            </a:r>
            <a:r>
              <a:rPr lang="fr-FR" dirty="0"/>
              <a:t> : </a:t>
            </a:r>
            <a:r>
              <a:rPr lang="fr-FR" b="1" cap="all" baseline="0" dirty="0"/>
              <a:t>nous souffrons toutes et tous des implicites des uns et des autres</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Les implicites des gens du métier</a:t>
            </a:r>
            <a:r>
              <a:rPr lang="fr-FR" dirty="0"/>
              <a:t> et du produit, en général.</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Mais nos propres implicites aussi</a:t>
            </a:r>
            <a:r>
              <a:rPr lang="fr-FR" dirty="0"/>
              <a:t>, </a:t>
            </a:r>
            <a:r>
              <a:rPr lang="fr-FR" b="0" dirty="0"/>
              <a:t>dès lors qu’un </a:t>
            </a:r>
            <a:r>
              <a:rPr lang="fr-FR" b="1" dirty="0"/>
              <a:t>sujet ressemble de près ou de loin</a:t>
            </a:r>
            <a:r>
              <a:rPr lang="fr-FR" dirty="0"/>
              <a:t> à quelque chose </a:t>
            </a:r>
            <a:r>
              <a:rPr lang="fr-FR" b="1" dirty="0"/>
              <a:t>sur lequel on a déjà travaillé</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C’était le cas de Thierry par exemple, qui n’aurait pas pu imaginer que son modèle mental d’instruments financiers avec juste des code </a:t>
            </a:r>
            <a:r>
              <a:rPr lang="fr-FR" dirty="0" err="1"/>
              <a:t>markets</a:t>
            </a:r>
            <a:r>
              <a:rPr lang="fr-FR" dirty="0"/>
              <a:t> à côté n’allait pas suffire. </a:t>
            </a:r>
            <a:r>
              <a:rPr lang="fr-FR" b="1" dirty="0"/>
              <a:t>Il lui manquait ce concept de Trading Instrument entre ses </a:t>
            </a:r>
            <a:r>
              <a:rPr lang="fr-FR" b="1" dirty="0" err="1"/>
              <a:t>pricers</a:t>
            </a:r>
            <a:r>
              <a:rPr lang="fr-FR" b="1" dirty="0"/>
              <a:t> et les marchés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900763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Parfois on tombe sur des gens très susceptibles quand on pose de simple questions sur l’importance métier de telle ou telle </a:t>
            </a:r>
            <a:r>
              <a:rPr lang="fr-FR" b="0" dirty="0" err="1"/>
              <a:t>feature</a:t>
            </a:r>
            <a:r>
              <a:rPr lang="fr-FR" b="0" dirty="0"/>
              <a:t>. </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a:t>Nous on a besoin de pouvoir questionner ça. C’est très souvent un </a:t>
            </a:r>
            <a:r>
              <a:rPr lang="fr-FR" b="1" dirty="0"/>
              <a:t>point de départ pour apprendre/découvrir un implicite</a:t>
            </a:r>
          </a:p>
          <a:p>
            <a:pPr marL="0" indent="0">
              <a:buFont typeface="Arial" panose="020B0604020202020204" pitchFamily="34" charset="0"/>
              <a:buNone/>
            </a:pPr>
            <a:endParaRPr lang="fr-FR" b="1" dirty="0"/>
          </a:p>
          <a:p>
            <a:pPr marL="0" indent="0">
              <a:buFont typeface="Arial" panose="020B0604020202020204" pitchFamily="34" charset="0"/>
              <a:buNone/>
            </a:pPr>
            <a:r>
              <a:rPr lang="fr-FR" b="0" dirty="0"/>
              <a:t>Et j’ai très souvent vu des POs mal à l’aise et </a:t>
            </a:r>
            <a:r>
              <a:rPr lang="fr-FR" b="1" dirty="0"/>
              <a:t>prendre la mouche. Comme si on ne leur faisait pas confiance.</a:t>
            </a: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640105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Il faut que vous compreniez que ça prends du temps pour nous, </a:t>
            </a:r>
            <a:r>
              <a:rPr lang="fr-FR" b="1" dirty="0"/>
              <a:t>de découvrir un métier</a:t>
            </a:r>
            <a:r>
              <a:rPr lang="fr-FR" dirty="0"/>
              <a:t>, de ne pas passer à côté des choses qui nous paraissent insignifiantes mais qui ont parfois d’énormes impacts.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parle souvent de </a:t>
            </a:r>
            <a:r>
              <a:rPr lang="fr-FR" b="1" dirty="0"/>
              <a:t>distillation de nos modèles mentaux.</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cap="all" baseline="0" dirty="0"/>
              <a:t>Le code n’est rien d’autre qu’une représentation des modèles mentaux des </a:t>
            </a:r>
            <a:r>
              <a:rPr lang="fr-FR" b="1" cap="all" baseline="0" dirty="0" err="1"/>
              <a:t>DEVs</a:t>
            </a:r>
            <a:endParaRPr lang="fr-FR" b="1" cap="all" baseline="0"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C’est pour ça que </a:t>
            </a:r>
            <a:r>
              <a:rPr lang="fr-FR" b="1" dirty="0"/>
              <a:t>notre véritable métier c’est d’apprendre</a:t>
            </a:r>
            <a:r>
              <a:rPr lang="fr-FR" dirty="0"/>
              <a:t> des choses. C’est </a:t>
            </a:r>
            <a:r>
              <a:rPr lang="fr-FR" b="1" dirty="0"/>
              <a:t>le point de départ de toute </a:t>
            </a:r>
            <a:r>
              <a:rPr lang="fr-FR" dirty="0"/>
              <a:t>l’</a:t>
            </a:r>
            <a:r>
              <a:rPr lang="fr-FR" dirty="0" err="1"/>
              <a:t>execution</a:t>
            </a:r>
            <a:r>
              <a:rPr lang="fr-FR" dirty="0"/>
              <a:t> ensuite.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37087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Et pour ça on a besoin de vous parler le plus souvent possible</a:t>
            </a:r>
            <a:r>
              <a:rPr lang="fr-FR" dirty="0"/>
              <a:t>, avoir l’occasion de mieux comprendre le métier, </a:t>
            </a:r>
            <a:r>
              <a:rPr lang="fr-FR" b="1" dirty="0"/>
              <a:t>oser se tromper </a:t>
            </a:r>
            <a:r>
              <a:rPr lang="fr-FR" dirty="0"/>
              <a:t>lorsqu’on </a:t>
            </a:r>
            <a:r>
              <a:rPr lang="fr-FR" b="1" dirty="0"/>
              <a:t>reformule</a:t>
            </a:r>
            <a:r>
              <a:rPr lang="fr-FR" dirty="0"/>
              <a:t> un truc compliqué ou pour poser une question qui peut détonner.</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tant que DEV, on se sent souvent pas légitime à challenger le métier. Et pourtant c’est très souvent utile pour tout le monde.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3385369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C’est pour ça : </a:t>
            </a:r>
            <a:r>
              <a:rPr lang="fr-FR" b="1" cap="all" baseline="0" dirty="0"/>
              <a:t>parlons-nous + dès aujourd’hui </a:t>
            </a:r>
          </a:p>
          <a:p>
            <a:pPr marL="0" indent="0">
              <a:buFont typeface="Arial" panose="020B0604020202020204" pitchFamily="34" charset="0"/>
              <a:buNone/>
            </a:pPr>
            <a:endParaRPr lang="fr-FR" b="1" cap="all" baseline="0" dirty="0"/>
          </a:p>
          <a:p>
            <a:pPr marL="0" indent="0">
              <a:buFont typeface="Arial" panose="020B0604020202020204" pitchFamily="34" charset="0"/>
              <a:buNone/>
            </a:pPr>
            <a:r>
              <a:rPr lang="fr-FR" b="1" cap="all" baseline="0" dirty="0"/>
              <a:t>En </a:t>
            </a:r>
            <a:r>
              <a:rPr lang="fr-FR" b="1" cap="all" baseline="0" dirty="0" err="1"/>
              <a:t>commancant</a:t>
            </a:r>
            <a:r>
              <a:rPr lang="fr-FR" b="1" cap="all" baseline="0" dirty="0"/>
              <a:t> déjà dans cette conférence qui s’annonce </a:t>
            </a:r>
            <a:r>
              <a:rPr lang="fr-FR" dirty="0" err="1"/>
              <a:t>terrrible</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1603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 Merci à toutes et à tous pour votre attention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très bonne conférence !</a:t>
            </a: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52779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a:t>
            </a:r>
            <a:r>
              <a:rPr lang="fr-FR" b="1" dirty="0"/>
              <a:t>pourquoi tout prend toujours plus de temps que prévu </a:t>
            </a:r>
            <a:r>
              <a:rPr lang="fr-FR" dirty="0"/>
              <a:t>pour faire des choses simples (en apparence)…</a:t>
            </a:r>
          </a:p>
          <a:p>
            <a:endParaRPr lang="fr-FR" dirty="0"/>
          </a:p>
          <a:p>
            <a:r>
              <a:rPr lang="fr-FR" dirty="0"/>
              <a:t>C’est vrai : </a:t>
            </a:r>
            <a:r>
              <a:rPr lang="fr-FR" b="1" dirty="0"/>
              <a:t>on demande une nouvelle </a:t>
            </a:r>
            <a:r>
              <a:rPr lang="fr-FR" b="1" dirty="0" err="1"/>
              <a:t>feature</a:t>
            </a:r>
            <a:r>
              <a:rPr lang="fr-FR" b="1" dirty="0"/>
              <a:t>, </a:t>
            </a:r>
            <a:r>
              <a:rPr lang="fr-FR" dirty="0"/>
              <a:t>et on se voit répondre que ça va prendre </a:t>
            </a:r>
            <a:r>
              <a:rPr lang="fr-FR" b="1" dirty="0"/>
              <a:t>2 sprints</a:t>
            </a:r>
            <a:r>
              <a:rPr lang="fr-FR" dirty="0"/>
              <a:t>, </a:t>
            </a:r>
            <a:r>
              <a:rPr lang="fr-FR" b="1" dirty="0"/>
              <a:t>3 sprints, ou 72 points ou… </a:t>
            </a:r>
          </a:p>
          <a:p>
            <a:endParaRPr lang="fr-FR" dirty="0"/>
          </a:p>
          <a:p>
            <a:r>
              <a:rPr lang="fr-FR" b="1" dirty="0"/>
              <a:t>Mais le plus souvent, c’est l’inverse</a:t>
            </a:r>
            <a:r>
              <a:rPr lang="fr-FR" dirty="0"/>
              <a:t>. Mes amis du Produit me disent que </a:t>
            </a:r>
            <a:r>
              <a:rPr lang="fr-FR" b="1" dirty="0"/>
              <a:t>nous les DEV, on vous promet un truc rapide, et puis ça prend trois plombes finalement</a:t>
            </a:r>
            <a:r>
              <a:rPr lang="fr-FR" dirty="0"/>
              <a:t>… Et on a toujours pleins d’excuses pour ça.</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Des QUESTIONS ?</a:t>
            </a: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416137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51</a:t>
            </a:fld>
            <a:endParaRPr lang="fr-FR"/>
          </a:p>
        </p:txBody>
      </p:sp>
    </p:spTree>
    <p:extLst>
      <p:ext uri="{BB962C8B-B14F-4D97-AF65-F5344CB8AC3E}">
        <p14:creationId xmlns:p14="http://schemas.microsoft.com/office/powerpoint/2010/main" val="233901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 En témoignent </a:t>
            </a:r>
            <a:r>
              <a:rPr lang="fr-FR" b="1" dirty="0"/>
              <a:t>des réunions où chacune et chacun conserve son vocabulaire abscons</a:t>
            </a:r>
            <a:r>
              <a:rPr lang="fr-FR" dirty="0"/>
              <a:t>. Ca n’aide pas au dialogue. Ca n’intéresse pas certaines personnes du métier. </a:t>
            </a:r>
          </a:p>
          <a:p>
            <a:endParaRPr lang="fr-FR" dirty="0"/>
          </a:p>
          <a:p>
            <a:r>
              <a:rPr lang="fr-FR" dirty="0"/>
              <a:t>« Et encore, si les devs faisaient preuve de pédagogie pour nous faire découvrir leur univers ou certaines subtilités… mais </a:t>
            </a:r>
            <a:r>
              <a:rPr lang="fr-FR" b="1" dirty="0"/>
              <a:t>vous êtes pleins d’acronymes, de références à des trucs techniques qui nous perdent parfois</a:t>
            </a:r>
            <a:r>
              <a:rPr lang="fr-FR" dirty="0"/>
              <a:t>. » m’a dit une responsable marketing dans l’hôtellerie il y a quelques temps…</a:t>
            </a:r>
          </a:p>
          <a:p>
            <a:endParaRPr lang="fr-FR" dirty="0"/>
          </a:p>
          <a:p>
            <a:r>
              <a:rPr lang="fr-FR" dirty="0"/>
              <a:t>Moi j’ai aussi vu </a:t>
            </a:r>
            <a:r>
              <a:rPr lang="fr-FR" b="1" dirty="0"/>
              <a:t>des gens du métier préférer feindre l’ignorance (ou le mépris) plutôt que de passer pour des incultes </a:t>
            </a:r>
            <a:r>
              <a:rPr lang="fr-FR" dirty="0"/>
              <a:t>(sur le volet technique j’entends). </a:t>
            </a:r>
          </a:p>
          <a:p>
            <a:endParaRPr lang="fr-FR" dirty="0"/>
          </a:p>
          <a:p>
            <a:r>
              <a:rPr lang="fr-FR" dirty="0"/>
              <a:t>Sans aller jusque là, j’ai vu bcp de gens du métier ne pas souhaiter passer beaucoup de temps avec les équipes de DEV -et demander à des gens un peu caméléons (comme des consultants, ou des coachs en orga ou agilité) de prendre la place des devs dans ces meetings (</a:t>
            </a:r>
            <a:r>
              <a:rPr lang="fr-FR" b="1" dirty="0"/>
              <a:t>« pas la peine qu’on soit trop nombreux » est une phrase qu’on entends très souvent </a:t>
            </a:r>
            <a:r>
              <a:rPr lang="fr-FR" dirty="0"/>
              <a:t>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a:t>
            </a:r>
            <a:r>
              <a:rPr lang="fr-FR" b="1" dirty="0"/>
              <a:t>des POs ou des Product Managers qui se lassent des ateliers avec le DEV, souvent perçus comme trop contraignants</a:t>
            </a:r>
          </a:p>
          <a:p>
            <a:endParaRPr lang="fr-FR" dirty="0"/>
          </a:p>
          <a:p>
            <a:r>
              <a:rPr lang="fr-FR" b="1" dirty="0"/>
              <a:t>Combien de réunion BDD ou 3 amigos mal ficelées j’ai pu voir</a:t>
            </a:r>
            <a:r>
              <a:rPr lang="fr-FR" dirty="0"/>
              <a:t>…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b="1" dirty="0"/>
              <a:t>Une technique doit libérer, pas engourdir </a:t>
            </a:r>
            <a:r>
              <a:rPr lang="fr-FR" dirty="0"/>
              <a:t>ou </a:t>
            </a:r>
            <a:r>
              <a:rPr lang="fr-FR" b="1" dirty="0"/>
              <a:t>limiter l’expressivité.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b="1" dirty="0"/>
              <a:t>Le genre de personne que tu ne peux pas ignorer quand tu as certains besoins ou problèmes</a:t>
            </a:r>
            <a:r>
              <a:rPr lang="fr-FR" dirty="0"/>
              <a:t>, mais dont tu sens qu’il </a:t>
            </a:r>
            <a:r>
              <a:rPr lang="fr-FR" b="1" dirty="0"/>
              <a:t>te tiennent un peu par le collier</a:t>
            </a:r>
            <a:r>
              <a:rPr lang="fr-FR" dirty="0"/>
              <a:t>.</a:t>
            </a:r>
          </a:p>
          <a:p>
            <a:endParaRPr lang="fr-FR" dirty="0"/>
          </a:p>
          <a:p>
            <a:r>
              <a:rPr lang="fr-FR" b="1" dirty="0"/>
              <a:t>S’il te dit qu’il faut changer toute la transmission de ta bagnole</a:t>
            </a:r>
            <a:r>
              <a:rPr lang="fr-FR" dirty="0"/>
              <a:t>, à moins de t’y connaitre un peu et de le challenger, ou d’aller consulter ailleurs pour un autre devis, tu vas le laisser faire avec un petit goût amer et une légère frustration du coup.</a:t>
            </a:r>
          </a:p>
          <a:p>
            <a:endParaRPr lang="fr-FR" dirty="0"/>
          </a:p>
          <a:p>
            <a:r>
              <a:rPr lang="fr-FR" dirty="0"/>
              <a:t>Et bien </a:t>
            </a:r>
            <a:r>
              <a:rPr lang="fr-FR" b="1" dirty="0"/>
              <a:t>en tant que PO, il est rare que l’on puisse changer d’équipe de DEV du jour au lendemain </a:t>
            </a:r>
            <a:r>
              <a:rPr lang="fr-FR" dirty="0"/>
              <a:t>si on n’est pas d’accord avec leurs façons de faire ou leurs estimations etc.</a:t>
            </a:r>
          </a:p>
          <a:p>
            <a:endParaRPr lang="fr-FR" dirty="0"/>
          </a:p>
          <a:p>
            <a:r>
              <a:rPr lang="fr-FR" dirty="0"/>
              <a:t>Du coup, </a:t>
            </a:r>
            <a:r>
              <a:rPr lang="fr-FR" b="1" dirty="0"/>
              <a:t>les relations PRODUIT-DEV ne sont pas toujours des relations évidentes.</a:t>
            </a:r>
          </a:p>
          <a:p>
            <a:endParaRPr lang="fr-FR" dirty="0"/>
          </a:p>
          <a:p>
            <a:r>
              <a:rPr lang="fr-FR" b="1" cap="all" baseline="0" dirty="0">
                <a:solidFill>
                  <a:srgbClr val="C00000"/>
                </a:solidFill>
              </a:rPr>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28735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21/09/2021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web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Premiers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41171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02763" y="1344432"/>
            <a:ext cx="12802185"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10185" y="-2741339"/>
            <a:ext cx="12802186"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r="1174" b="7814"/>
          <a:stretch/>
        </p:blipFill>
        <p:spPr>
          <a:xfrm>
            <a:off x="5705343" y="1828644"/>
            <a:ext cx="6579084"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l="7513" r="27316" b="95124"/>
          <a:stretch/>
        </p:blipFill>
        <p:spPr>
          <a:xfrm>
            <a:off x="-602764" y="6108410"/>
            <a:ext cx="9064856" cy="1017193"/>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5" t="27216" r="11422" b="43037"/>
          <a:stretch/>
        </p:blipFill>
        <p:spPr>
          <a:xfrm flipH="1">
            <a:off x="-602764" y="1825771"/>
            <a:ext cx="6579083" cy="3400347"/>
          </a:xfrm>
          <a:prstGeom prst="rect">
            <a:avLst/>
          </a:prstGeom>
          <a:ln>
            <a:solidFill>
              <a:schemeClr val="bg1"/>
            </a:solidFill>
          </a:ln>
        </p:spPr>
      </p:pic>
      <p:sp>
        <p:nvSpPr>
          <p:cNvPr id="4" name="Rectangle 3">
            <a:extLst>
              <a:ext uri="{FF2B5EF4-FFF2-40B4-BE49-F238E27FC236}">
                <a16:creationId xmlns:a16="http://schemas.microsoft.com/office/drawing/2014/main" id="{B7196652-F2C7-4552-BA13-EAB691AD1611}"/>
              </a:ext>
            </a:extLst>
          </p:cNvPr>
          <p:cNvSpPr/>
          <p:nvPr/>
        </p:nvSpPr>
        <p:spPr>
          <a:xfrm>
            <a:off x="-900469" y="5098142"/>
            <a:ext cx="6923899" cy="25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610185" y="4829784"/>
            <a:ext cx="13049835" cy="1276281"/>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402535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5481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2963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46919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B1FC2-D61C-40EF-A091-8D05C30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 y="-145405"/>
            <a:ext cx="12844462" cy="722501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424292"/>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819872"/>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Cadrages Sans les dev? </a:t>
            </a:r>
            <a:r>
              <a:rPr lang="fr-FR" sz="2800" b="1" cap="all" dirty="0">
                <a:solidFill>
                  <a:srgbClr val="FAFCD7"/>
                </a:solidFill>
                <a:latin typeface="Alte Haas Grotesk" panose="02000503000000020004" pitchFamily="2" charset="0"/>
              </a:rPr>
              <a:t>tu finis avec…</a:t>
            </a:r>
          </a:p>
        </p:txBody>
      </p:sp>
    </p:spTree>
    <p:extLst>
      <p:ext uri="{BB962C8B-B14F-4D97-AF65-F5344CB8AC3E}">
        <p14:creationId xmlns:p14="http://schemas.microsoft.com/office/powerpoint/2010/main" val="263170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755B6-60E2-4449-8366-17C9BB6F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KPI: Nombre de </a:t>
            </a:r>
            <a:r>
              <a:rPr lang="fr-FR" sz="2800" b="1" cap="all" dirty="0" err="1">
                <a:solidFill>
                  <a:srgbClr val="FAFCD7"/>
                </a:solidFill>
                <a:latin typeface="Alte Haas Grotesk" panose="02000503000000020004" pitchFamily="2" charset="0"/>
              </a:rPr>
              <a:t>kamoulox</a:t>
            </a:r>
            <a:r>
              <a:rPr lang="fr-FR" sz="2800" b="1" cap="all" dirty="0">
                <a:solidFill>
                  <a:srgbClr val="FAFCD7"/>
                </a:solidFill>
                <a:latin typeface="Alte Haas Grotesk" panose="02000503000000020004" pitchFamily="2" charset="0"/>
              </a:rPr>
              <a:t> par heure</a:t>
            </a:r>
          </a:p>
        </p:txBody>
      </p:sp>
    </p:spTree>
    <p:extLst>
      <p:ext uri="{BB962C8B-B14F-4D97-AF65-F5344CB8AC3E}">
        <p14:creationId xmlns:p14="http://schemas.microsoft.com/office/powerpoint/2010/main" val="88091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9C69F-5A8E-4712-B84F-597E9291F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7" y="0"/>
            <a:ext cx="12495714"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vision du monde…</a:t>
            </a:r>
          </a:p>
        </p:txBody>
      </p:sp>
    </p:spTree>
    <p:extLst>
      <p:ext uri="{BB962C8B-B14F-4D97-AF65-F5344CB8AC3E}">
        <p14:creationId xmlns:p14="http://schemas.microsoft.com/office/powerpoint/2010/main" val="263777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matters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3933456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936910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is</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everything</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with</a:t>
            </a:r>
            <a:r>
              <a:rPr lang="fr-FR" sz="2800" b="1" cap="all" dirty="0">
                <a:solidFill>
                  <a:srgbClr val="FAFCD7"/>
                </a:solidFill>
                <a:latin typeface="Alte Haas Grotesk" panose="02000503000000020004" pitchFamily="2" charset="0"/>
              </a:rPr>
              <a:t> software</a:t>
            </a:r>
          </a:p>
        </p:txBody>
      </p:sp>
    </p:spTree>
    <p:extLst>
      <p:ext uri="{BB962C8B-B14F-4D97-AF65-F5344CB8AC3E}">
        <p14:creationId xmlns:p14="http://schemas.microsoft.com/office/powerpoint/2010/main" val="267439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1880340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539180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FAE9AFE-6F3F-4183-BB2B-195937B84E52}"/>
              </a:ext>
            </a:extLst>
          </p:cNvPr>
          <p:cNvSpPr/>
          <p:nvPr/>
        </p:nvSpPr>
        <p:spPr>
          <a:xfrm>
            <a:off x="-190500" y="-209550"/>
            <a:ext cx="12744450" cy="73342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F6A9A423-620C-4CB0-A5EE-30D08FC5CFD0}"/>
              </a:ext>
            </a:extLst>
          </p:cNvPr>
          <p:cNvGrpSpPr/>
          <p:nvPr/>
        </p:nvGrpSpPr>
        <p:grpSpPr>
          <a:xfrm>
            <a:off x="-113728" y="133863"/>
            <a:ext cx="4752403" cy="2940718"/>
            <a:chOff x="-113728" y="133863"/>
            <a:chExt cx="4752403" cy="2940718"/>
          </a:xfrm>
        </p:grpSpPr>
        <p:sp>
          <p:nvSpPr>
            <p:cNvPr id="8" name="Oval 7">
              <a:extLst>
                <a:ext uri="{FF2B5EF4-FFF2-40B4-BE49-F238E27FC236}">
                  <a16:creationId xmlns:a16="http://schemas.microsoft.com/office/drawing/2014/main" id="{1AF89A4D-0999-40F2-9FBE-451C7C1473F4}"/>
                </a:ext>
              </a:extLst>
            </p:cNvPr>
            <p:cNvSpPr/>
            <p:nvPr/>
          </p:nvSpPr>
          <p:spPr>
            <a:xfrm>
              <a:off x="-113728" y="133863"/>
              <a:ext cx="4752403" cy="29407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5686DDFF-DDBC-4957-82D6-289A8AC4933D}"/>
                </a:ext>
              </a:extLst>
            </p:cNvPr>
            <p:cNvSpPr txBox="1"/>
            <p:nvPr/>
          </p:nvSpPr>
          <p:spPr>
            <a:xfrm>
              <a:off x="1414747" y="1554905"/>
              <a:ext cx="1924051" cy="923330"/>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CSP </a:t>
              </a:r>
            </a:p>
            <a:p>
              <a:pPr marL="285750" indent="-285750">
                <a:buFont typeface="Arial" panose="020B0604020202020204" pitchFamily="34" charset="0"/>
                <a:buChar char="•"/>
              </a:pPr>
              <a:r>
                <a:rPr lang="fr-FR" b="1" cap="all" dirty="0">
                  <a:solidFill>
                    <a:schemeClr val="bg1"/>
                  </a:solidFill>
                </a:rPr>
                <a:t>centre d’</a:t>
              </a:r>
              <a:r>
                <a:rPr lang="fr-FR" b="1" cap="all" dirty="0" err="1">
                  <a:solidFill>
                    <a:schemeClr val="bg1"/>
                  </a:solidFill>
                </a:rPr>
                <a:t>intérets</a:t>
              </a:r>
              <a:endParaRPr lang="fr-FR" b="1" cap="all" dirty="0">
                <a:solidFill>
                  <a:schemeClr val="bg1"/>
                </a:solidFill>
              </a:endParaRPr>
            </a:p>
          </p:txBody>
        </p:sp>
        <p:sp>
          <p:nvSpPr>
            <p:cNvPr id="15" name="TextBox 14">
              <a:extLst>
                <a:ext uri="{FF2B5EF4-FFF2-40B4-BE49-F238E27FC236}">
                  <a16:creationId xmlns:a16="http://schemas.microsoft.com/office/drawing/2014/main" id="{C9DF8741-2C94-40F1-8781-AF3B4126C8B9}"/>
                </a:ext>
              </a:extLst>
            </p:cNvPr>
            <p:cNvSpPr txBox="1"/>
            <p:nvPr/>
          </p:nvSpPr>
          <p:spPr>
            <a:xfrm>
              <a:off x="704850" y="531680"/>
              <a:ext cx="3162299" cy="830997"/>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CRM/vente</a:t>
              </a:r>
            </a:p>
          </p:txBody>
        </p:sp>
      </p:grpSp>
      <p:grpSp>
        <p:nvGrpSpPr>
          <p:cNvPr id="3" name="Group 2">
            <a:extLst>
              <a:ext uri="{FF2B5EF4-FFF2-40B4-BE49-F238E27FC236}">
                <a16:creationId xmlns:a16="http://schemas.microsoft.com/office/drawing/2014/main" id="{F7ABF73F-3E6B-46AA-A257-8ED5D0F9983B}"/>
              </a:ext>
            </a:extLst>
          </p:cNvPr>
          <p:cNvGrpSpPr/>
          <p:nvPr/>
        </p:nvGrpSpPr>
        <p:grpSpPr>
          <a:xfrm>
            <a:off x="4160325" y="2859454"/>
            <a:ext cx="3635840" cy="2168120"/>
            <a:chOff x="4160325" y="2859454"/>
            <a:chExt cx="3635840" cy="2168120"/>
          </a:xfrm>
        </p:grpSpPr>
        <p:sp>
          <p:nvSpPr>
            <p:cNvPr id="9" name="Oval 8">
              <a:extLst>
                <a:ext uri="{FF2B5EF4-FFF2-40B4-BE49-F238E27FC236}">
                  <a16:creationId xmlns:a16="http://schemas.microsoft.com/office/drawing/2014/main" id="{FD4FB3FF-F8A8-4727-BA34-C5F4519D7D45}"/>
                </a:ext>
              </a:extLst>
            </p:cNvPr>
            <p:cNvSpPr/>
            <p:nvPr/>
          </p:nvSpPr>
          <p:spPr>
            <a:xfrm>
              <a:off x="4160325" y="2859454"/>
              <a:ext cx="3635840" cy="216812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FD6359D-8877-4DF9-AC41-8C8A302B0E6B}"/>
                </a:ext>
              </a:extLst>
            </p:cNvPr>
            <p:cNvSpPr txBox="1"/>
            <p:nvPr/>
          </p:nvSpPr>
          <p:spPr>
            <a:xfrm>
              <a:off x="4604222" y="4000369"/>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Moyens  paiements</a:t>
              </a:r>
            </a:p>
            <a:p>
              <a:pPr marL="285750" indent="-285750">
                <a:buFont typeface="Arial" panose="020B0604020202020204" pitchFamily="34" charset="0"/>
                <a:buChar char="•"/>
              </a:pPr>
              <a:r>
                <a:rPr lang="fr-FR" b="1" cap="all" dirty="0">
                  <a:solidFill>
                    <a:schemeClr val="bg1"/>
                  </a:solidFill>
                </a:rPr>
                <a:t>Délais de paiements</a:t>
              </a:r>
            </a:p>
          </p:txBody>
        </p:sp>
        <p:sp>
          <p:nvSpPr>
            <p:cNvPr id="16" name="TextBox 15">
              <a:extLst>
                <a:ext uri="{FF2B5EF4-FFF2-40B4-BE49-F238E27FC236}">
                  <a16:creationId xmlns:a16="http://schemas.microsoft.com/office/drawing/2014/main" id="{FF14EA40-57D9-486A-ADE4-DC26B75D271A}"/>
                </a:ext>
              </a:extLst>
            </p:cNvPr>
            <p:cNvSpPr txBox="1"/>
            <p:nvPr/>
          </p:nvSpPr>
          <p:spPr>
            <a:xfrm>
              <a:off x="4385147" y="3293991"/>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Compta</a:t>
              </a:r>
            </a:p>
          </p:txBody>
        </p:sp>
      </p:grpSp>
      <p:grpSp>
        <p:nvGrpSpPr>
          <p:cNvPr id="4" name="Group 3">
            <a:extLst>
              <a:ext uri="{FF2B5EF4-FFF2-40B4-BE49-F238E27FC236}">
                <a16:creationId xmlns:a16="http://schemas.microsoft.com/office/drawing/2014/main" id="{3B84005C-4EAF-481B-80F6-84E130C8E748}"/>
              </a:ext>
            </a:extLst>
          </p:cNvPr>
          <p:cNvGrpSpPr/>
          <p:nvPr/>
        </p:nvGrpSpPr>
        <p:grpSpPr>
          <a:xfrm>
            <a:off x="7553327" y="-1107176"/>
            <a:ext cx="8160269" cy="5404794"/>
            <a:chOff x="7553327" y="-1107176"/>
            <a:chExt cx="8160269" cy="5404794"/>
          </a:xfrm>
        </p:grpSpPr>
        <p:sp>
          <p:nvSpPr>
            <p:cNvPr id="12" name="Oval 11">
              <a:extLst>
                <a:ext uri="{FF2B5EF4-FFF2-40B4-BE49-F238E27FC236}">
                  <a16:creationId xmlns:a16="http://schemas.microsoft.com/office/drawing/2014/main" id="{E286C73C-6F80-4B9F-980C-F977792D4231}"/>
                </a:ext>
              </a:extLst>
            </p:cNvPr>
            <p:cNvSpPr/>
            <p:nvPr/>
          </p:nvSpPr>
          <p:spPr>
            <a:xfrm>
              <a:off x="7553327" y="-1107176"/>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A549ED74-01E7-429E-BA21-6A45ADBB41F9}"/>
                </a:ext>
              </a:extLst>
            </p:cNvPr>
            <p:cNvSpPr txBox="1"/>
            <p:nvPr/>
          </p:nvSpPr>
          <p:spPr>
            <a:xfrm>
              <a:off x="9079940" y="1552515"/>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Adresse</a:t>
              </a:r>
            </a:p>
            <a:p>
              <a:pPr marL="285750" indent="-285750">
                <a:buFont typeface="Arial" panose="020B0604020202020204" pitchFamily="34" charset="0"/>
                <a:buChar char="•"/>
              </a:pPr>
              <a:r>
                <a:rPr lang="fr-FR" b="1" cap="all" dirty="0">
                  <a:solidFill>
                    <a:schemeClr val="bg1"/>
                  </a:solidFill>
                </a:rPr>
                <a:t>Disponibilités</a:t>
              </a:r>
            </a:p>
          </p:txBody>
        </p:sp>
        <p:sp>
          <p:nvSpPr>
            <p:cNvPr id="17" name="TextBox 16">
              <a:extLst>
                <a:ext uri="{FF2B5EF4-FFF2-40B4-BE49-F238E27FC236}">
                  <a16:creationId xmlns:a16="http://schemas.microsoft.com/office/drawing/2014/main" id="{BECED526-914D-4295-ACA2-79334A64F4E3}"/>
                </a:ext>
              </a:extLst>
            </p:cNvPr>
            <p:cNvSpPr txBox="1"/>
            <p:nvPr/>
          </p:nvSpPr>
          <p:spPr>
            <a:xfrm>
              <a:off x="8448677" y="1004992"/>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Livraison</a:t>
              </a:r>
            </a:p>
          </p:txBody>
        </p:sp>
      </p:gr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32493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tant d’amour ?</a:t>
            </a:r>
          </a:p>
        </p:txBody>
      </p:sp>
    </p:spTree>
    <p:extLst>
      <p:ext uri="{BB962C8B-B14F-4D97-AF65-F5344CB8AC3E}">
        <p14:creationId xmlns:p14="http://schemas.microsoft.com/office/powerpoint/2010/main" val="318985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77759-28C7-4E50-AEAA-7D676F23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27" y="0"/>
            <a:ext cx="14546263" cy="68453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7405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Quand tout est </a:t>
            </a:r>
            <a:r>
              <a:rPr lang="fr-FR" sz="2800" b="1" cap="all" dirty="0" err="1">
                <a:solidFill>
                  <a:srgbClr val="F9D45F"/>
                </a:solidFill>
                <a:latin typeface="Alte Haas Grotesk" panose="02000503000000020004" pitchFamily="2" charset="0"/>
              </a:rPr>
              <a:t>intrument</a:t>
            </a:r>
            <a:r>
              <a:rPr lang="fr-FR" sz="2800" b="1" cap="all">
                <a:solidFill>
                  <a:srgbClr val="F9D45F"/>
                </a:solidFill>
                <a:latin typeface="Alte Haas Grotesk" panose="02000503000000020004" pitchFamily="2" charset="0"/>
              </a:rPr>
              <a:t>, </a:t>
            </a:r>
            <a:r>
              <a:rPr lang="fr-FR" sz="2800" b="1" cap="all">
                <a:solidFill>
                  <a:srgbClr val="FAFCD7"/>
                </a:solidFill>
                <a:latin typeface="Alte Haas Grotesk" panose="02000503000000020004" pitchFamily="2" charset="0"/>
              </a:rPr>
              <a:t>rien n’est instrument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176513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grpSp>
        <p:nvGrpSpPr>
          <p:cNvPr id="6" name="Group 5">
            <a:extLst>
              <a:ext uri="{FF2B5EF4-FFF2-40B4-BE49-F238E27FC236}">
                <a16:creationId xmlns:a16="http://schemas.microsoft.com/office/drawing/2014/main" id="{F06E6233-E8BE-4B18-AD82-123EDD9D29DB}"/>
              </a:ext>
            </a:extLst>
          </p:cNvPr>
          <p:cNvGrpSpPr/>
          <p:nvPr/>
        </p:nvGrpSpPr>
        <p:grpSpPr>
          <a:xfrm>
            <a:off x="8782050" y="1970304"/>
            <a:ext cx="3009921" cy="2078924"/>
            <a:chOff x="8782050" y="1970304"/>
            <a:chExt cx="3009921" cy="2078924"/>
          </a:xfrm>
        </p:grpSpPr>
        <p:sp>
          <p:nvSpPr>
            <p:cNvPr id="58" name="TextBox 57">
              <a:extLst>
                <a:ext uri="{FF2B5EF4-FFF2-40B4-BE49-F238E27FC236}">
                  <a16:creationId xmlns:a16="http://schemas.microsoft.com/office/drawing/2014/main" id="{09FBAEA8-FEF5-4DC9-BAC5-C6D5EA680EDB}"/>
                </a:ext>
              </a:extLst>
            </p:cNvPr>
            <p:cNvSpPr txBox="1"/>
            <p:nvPr/>
          </p:nvSpPr>
          <p:spPr>
            <a:xfrm>
              <a:off x="8953329" y="1970304"/>
              <a:ext cx="2667363" cy="707886"/>
            </a:xfrm>
            <a:prstGeom prst="rect">
              <a:avLst/>
            </a:prstGeom>
            <a:noFill/>
          </p:spPr>
          <p:txBody>
            <a:bodyPr wrap="square" rtlCol="0" anchor="ctr">
              <a:spAutoFit/>
            </a:bodyPr>
            <a:lstStyle/>
            <a:p>
              <a:pPr algn="ctr"/>
              <a:r>
                <a:rPr lang="fr-FR" sz="20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7294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600" b="1" cap="all" dirty="0" err="1">
                  <a:solidFill>
                    <a:srgbClr val="F9D45F"/>
                  </a:solidFill>
                </a:rPr>
                <a:t>market</a:t>
              </a:r>
              <a:r>
                <a:rPr lang="fr-FR" sz="1600" b="1" cap="all" dirty="0">
                  <a:solidFill>
                    <a:srgbClr val="F9D45F"/>
                  </a:solidFill>
                </a:rPr>
                <a:t> instrument code</a:t>
              </a:r>
            </a:p>
            <a:p>
              <a:pPr marL="285750" indent="-285750">
                <a:buFont typeface="Arial" panose="020B0604020202020204" pitchFamily="34" charset="0"/>
                <a:buChar char="•"/>
              </a:pPr>
              <a:r>
                <a:rPr lang="fr-FR" sz="1600" cap="all" dirty="0" err="1">
                  <a:solidFill>
                    <a:schemeClr val="bg1"/>
                  </a:solidFill>
                </a:rPr>
                <a:t>Rounding</a:t>
              </a:r>
              <a:r>
                <a:rPr lang="fr-FR" sz="1600" cap="all" dirty="0">
                  <a:solidFill>
                    <a:schemeClr val="bg1"/>
                  </a:solidFill>
                </a:rPr>
                <a:t> </a:t>
              </a:r>
              <a:r>
                <a:rPr lang="fr-FR" sz="1600" cap="all" dirty="0" err="1">
                  <a:solidFill>
                    <a:schemeClr val="bg1"/>
                  </a:solidFill>
                </a:rPr>
                <a:t>rules</a:t>
              </a:r>
              <a:endParaRPr lang="fr-FR" sz="1600" cap="all" dirty="0">
                <a:solidFill>
                  <a:schemeClr val="bg1"/>
                </a:solidFill>
              </a:endParaRPr>
            </a:p>
            <a:p>
              <a:pPr marL="285750" indent="-285750">
                <a:buFont typeface="Arial" panose="020B0604020202020204" pitchFamily="34" charset="0"/>
                <a:buChar char="•"/>
              </a:pPr>
              <a:r>
                <a:rPr lang="fr-FR" sz="1600" cap="all" dirty="0">
                  <a:solidFill>
                    <a:schemeClr val="bg1"/>
                  </a:solidFill>
                </a:rPr>
                <a:t>Default &amp; Max </a:t>
              </a:r>
              <a:r>
                <a:rPr lang="fr-FR" sz="1600" cap="all" dirty="0" err="1">
                  <a:solidFill>
                    <a:schemeClr val="bg1"/>
                  </a:solidFill>
                </a:rPr>
                <a:t>quantities</a:t>
              </a:r>
              <a:r>
                <a:rPr lang="fr-FR" sz="1600" cap="all" dirty="0">
                  <a:solidFill>
                    <a:schemeClr val="bg1"/>
                  </a:solidFill>
                </a:rPr>
                <a:t> </a:t>
              </a:r>
            </a:p>
          </p:txBody>
        </p:sp>
      </p:grpSp>
      <p:grpSp>
        <p:nvGrpSpPr>
          <p:cNvPr id="5" name="Group 4">
            <a:extLst>
              <a:ext uri="{FF2B5EF4-FFF2-40B4-BE49-F238E27FC236}">
                <a16:creationId xmlns:a16="http://schemas.microsoft.com/office/drawing/2014/main" id="{334D48DC-9B01-4F4D-BC7E-14D52C9BE176}"/>
              </a:ext>
            </a:extLst>
          </p:cNvPr>
          <p:cNvGrpSpPr/>
          <p:nvPr/>
        </p:nvGrpSpPr>
        <p:grpSpPr>
          <a:xfrm>
            <a:off x="4791557" y="2072576"/>
            <a:ext cx="2667363" cy="2029483"/>
            <a:chOff x="4791557" y="2072576"/>
            <a:chExt cx="2667363" cy="2029483"/>
          </a:xfrm>
        </p:grpSpPr>
        <p:sp>
          <p:nvSpPr>
            <p:cNvPr id="57" name="TextBox 56">
              <a:extLst>
                <a:ext uri="{FF2B5EF4-FFF2-40B4-BE49-F238E27FC236}">
                  <a16:creationId xmlns:a16="http://schemas.microsoft.com/office/drawing/2014/main" id="{98FA6912-8FD7-491C-A464-B5F41F1342A5}"/>
                </a:ext>
              </a:extLst>
            </p:cNvPr>
            <p:cNvSpPr txBox="1"/>
            <p:nvPr/>
          </p:nvSpPr>
          <p:spPr>
            <a:xfrm>
              <a:off x="4791557" y="2072576"/>
              <a:ext cx="2667363" cy="707886"/>
            </a:xfrm>
            <a:prstGeom prst="rect">
              <a:avLst/>
            </a:prstGeom>
            <a:noFill/>
          </p:spPr>
          <p:txBody>
            <a:bodyPr wrap="square" rtlCol="0" anchor="ctr">
              <a:spAutoFit/>
            </a:bodyPr>
            <a:lstStyle/>
            <a:p>
              <a:pPr algn="ctr"/>
              <a:r>
                <a:rPr lang="fr-FR" sz="2000" b="1" cap="all" dirty="0">
                  <a:solidFill>
                    <a:schemeClr val="bg1"/>
                  </a:solidFill>
                </a:rPr>
                <a:t>Trading instruments</a:t>
              </a:r>
            </a:p>
          </p:txBody>
        </p:sp>
        <p:sp>
          <p:nvSpPr>
            <p:cNvPr id="13" name="TextBox 12">
              <a:extLst>
                <a:ext uri="{FF2B5EF4-FFF2-40B4-BE49-F238E27FC236}">
                  <a16:creationId xmlns:a16="http://schemas.microsoft.com/office/drawing/2014/main" id="{28598665-5A78-45C2-953C-756FE13BC4BB}"/>
                </a:ext>
              </a:extLst>
            </p:cNvPr>
            <p:cNvSpPr txBox="1"/>
            <p:nvPr/>
          </p:nvSpPr>
          <p:spPr>
            <a:xfrm>
              <a:off x="4917619" y="2720118"/>
              <a:ext cx="2415239" cy="1381941"/>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b="1" cap="all" dirty="0">
                  <a:solidFill>
                    <a:srgbClr val="F9D45F"/>
                  </a:solidFill>
                </a:rPr>
                <a:t>Roll date</a:t>
              </a:r>
            </a:p>
            <a:p>
              <a:pPr marL="285750" indent="-285750">
                <a:buFont typeface="Arial" panose="020B0604020202020204" pitchFamily="34" charset="0"/>
                <a:buChar char="•"/>
              </a:pPr>
              <a:r>
                <a:rPr lang="fr-FR" sz="1600" cap="all" dirty="0">
                  <a:solidFill>
                    <a:schemeClr val="bg1"/>
                  </a:solidFill>
                </a:rPr>
                <a:t>Pricing source</a:t>
              </a:r>
            </a:p>
            <a:p>
              <a:pPr marL="285750" indent="-285750">
                <a:buFont typeface="Arial" panose="020B0604020202020204" pitchFamily="34" charset="0"/>
                <a:buChar char="•"/>
              </a:pPr>
              <a:r>
                <a:rPr lang="fr-FR" sz="1600" b="1" cap="all" dirty="0">
                  <a:solidFill>
                    <a:srgbClr val="F9D45F"/>
                  </a:solidFill>
                </a:rPr>
                <a:t>Per-tier Spreads</a:t>
              </a:r>
            </a:p>
          </p:txBody>
        </p:sp>
      </p:grpSp>
      <p:grpSp>
        <p:nvGrpSpPr>
          <p:cNvPr id="4" name="Group 3">
            <a:extLst>
              <a:ext uri="{FF2B5EF4-FFF2-40B4-BE49-F238E27FC236}">
                <a16:creationId xmlns:a16="http://schemas.microsoft.com/office/drawing/2014/main" id="{119D1628-2C5D-401A-8F3E-7E431EDB5F6C}"/>
              </a:ext>
            </a:extLst>
          </p:cNvPr>
          <p:cNvGrpSpPr/>
          <p:nvPr/>
        </p:nvGrpSpPr>
        <p:grpSpPr>
          <a:xfrm>
            <a:off x="-86440" y="1904605"/>
            <a:ext cx="3252599" cy="2383697"/>
            <a:chOff x="-86440" y="1904605"/>
            <a:chExt cx="3252599" cy="2383697"/>
          </a:xfrm>
        </p:grpSpPr>
        <p:sp>
          <p:nvSpPr>
            <p:cNvPr id="23" name="TextBox 22">
              <a:extLst>
                <a:ext uri="{FF2B5EF4-FFF2-40B4-BE49-F238E27FC236}">
                  <a16:creationId xmlns:a16="http://schemas.microsoft.com/office/drawing/2014/main" id="{298BC38B-6A7B-4464-918D-C3AA5E8B565F}"/>
                </a:ext>
              </a:extLst>
            </p:cNvPr>
            <p:cNvSpPr txBox="1"/>
            <p:nvPr/>
          </p:nvSpPr>
          <p:spPr>
            <a:xfrm>
              <a:off x="-86440" y="1904605"/>
              <a:ext cx="2667363" cy="707886"/>
            </a:xfrm>
            <a:prstGeom prst="rect">
              <a:avLst/>
            </a:prstGeom>
            <a:noFill/>
          </p:spPr>
          <p:txBody>
            <a:bodyPr wrap="square" rtlCol="0" anchor="ctr">
              <a:spAutoFit/>
            </a:bodyPr>
            <a:lstStyle/>
            <a:p>
              <a:pPr algn="ctr"/>
              <a:r>
                <a:rPr lang="fr-FR" sz="2000" b="1" cap="all" dirty="0" err="1">
                  <a:solidFill>
                    <a:schemeClr val="bg1"/>
                  </a:solidFill>
                </a:rPr>
                <a:t>financial</a:t>
              </a:r>
              <a:r>
                <a:rPr lang="fr-FR" sz="2000" b="1" cap="all" dirty="0">
                  <a:solidFill>
                    <a:schemeClr val="bg1"/>
                  </a:solidFill>
                </a:rPr>
                <a:t> instruments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6" y="2533875"/>
              <a:ext cx="2667363" cy="1754427"/>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cap="all" dirty="0">
                  <a:solidFill>
                    <a:schemeClr val="bg1"/>
                  </a:solidFill>
                </a:rPr>
                <a:t>label</a:t>
              </a:r>
            </a:p>
            <a:p>
              <a:pPr marL="285750" indent="-285750">
                <a:buFont typeface="Arial" panose="020B0604020202020204" pitchFamily="34" charset="0"/>
                <a:buChar char="•"/>
              </a:pPr>
              <a:r>
                <a:rPr lang="fr-FR" sz="1600" b="1" cap="all" dirty="0">
                  <a:solidFill>
                    <a:srgbClr val="F9D45F"/>
                  </a:solidFill>
                </a:rPr>
                <a:t>Currency</a:t>
              </a:r>
            </a:p>
            <a:p>
              <a:pPr marL="285750" indent="-285750">
                <a:buFont typeface="Arial" panose="020B0604020202020204" pitchFamily="34" charset="0"/>
                <a:buChar char="•"/>
              </a:pPr>
              <a:r>
                <a:rPr lang="fr-FR" sz="1600" b="1" cap="all" dirty="0">
                  <a:solidFill>
                    <a:srgbClr val="F9D45F"/>
                  </a:solidFill>
                </a:rPr>
                <a:t>EXP date</a:t>
              </a:r>
            </a:p>
            <a:p>
              <a:pPr marL="285750" indent="-285750">
                <a:buFont typeface="Arial" panose="020B0604020202020204" pitchFamily="34" charset="0"/>
                <a:buChar char="•"/>
              </a:pPr>
              <a:r>
                <a:rPr lang="fr-FR" sz="1600" cap="all" dirty="0">
                  <a:solidFill>
                    <a:schemeClr val="bg1"/>
                  </a:solidFill>
                </a:rPr>
                <a:t>…</a:t>
              </a:r>
            </a:p>
          </p:txBody>
        </p:sp>
      </p:grpSp>
      <p:grpSp>
        <p:nvGrpSpPr>
          <p:cNvPr id="3" name="Group 2">
            <a:extLst>
              <a:ext uri="{FF2B5EF4-FFF2-40B4-BE49-F238E27FC236}">
                <a16:creationId xmlns:a16="http://schemas.microsoft.com/office/drawing/2014/main" id="{1ADB18A1-BF9F-4DEE-B8DB-B5D84CFDF3D5}"/>
              </a:ext>
            </a:extLst>
          </p:cNvPr>
          <p:cNvGrpSpPr/>
          <p:nvPr/>
        </p:nvGrpSpPr>
        <p:grpSpPr>
          <a:xfrm>
            <a:off x="5042071" y="900856"/>
            <a:ext cx="1962978" cy="979431"/>
            <a:chOff x="5042071" y="900856"/>
            <a:chExt cx="1962978" cy="979431"/>
          </a:xfrm>
        </p:grpSpPr>
        <p:pic>
          <p:nvPicPr>
            <p:cNvPr id="22" name="Picture 21">
              <a:extLst>
                <a:ext uri="{FF2B5EF4-FFF2-40B4-BE49-F238E27FC236}">
                  <a16:creationId xmlns:a16="http://schemas.microsoft.com/office/drawing/2014/main" id="{A14FB19B-56D6-47B8-A648-98F6027C6F80}"/>
                </a:ext>
              </a:extLst>
            </p:cNvPr>
            <p:cNvPicPr>
              <a:picLocks noChangeAspect="1"/>
            </p:cNvPicPr>
            <p:nvPr/>
          </p:nvPicPr>
          <p:blipFill>
            <a:blip r:embed="rId4"/>
            <a:stretch>
              <a:fillRect/>
            </a:stretch>
          </p:blipFill>
          <p:spPr>
            <a:xfrm flipH="1">
              <a:off x="5828792" y="900856"/>
              <a:ext cx="418173" cy="674808"/>
            </a:xfrm>
            <a:prstGeom prst="rect">
              <a:avLst/>
            </a:prstGeom>
            <a:ln>
              <a:noFill/>
            </a:ln>
          </p:spPr>
        </p:pic>
        <p:sp>
          <p:nvSpPr>
            <p:cNvPr id="24" name="TextBox 23">
              <a:extLst>
                <a:ext uri="{FF2B5EF4-FFF2-40B4-BE49-F238E27FC236}">
                  <a16:creationId xmlns:a16="http://schemas.microsoft.com/office/drawing/2014/main" id="{EB2EEF3E-CECB-4A4C-8AA7-F6027F81DE2C}"/>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grpSp>
    </p:spTree>
    <p:extLst>
      <p:ext uri="{BB962C8B-B14F-4D97-AF65-F5344CB8AC3E}">
        <p14:creationId xmlns:p14="http://schemas.microsoft.com/office/powerpoint/2010/main" val="8736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pic>
        <p:nvPicPr>
          <p:cNvPr id="36" name="Picture 35">
            <a:extLst>
              <a:ext uri="{FF2B5EF4-FFF2-40B4-BE49-F238E27FC236}">
                <a16:creationId xmlns:a16="http://schemas.microsoft.com/office/drawing/2014/main" id="{302AC0D7-1ADB-49AC-9903-393084229492}"/>
              </a:ext>
            </a:extLst>
          </p:cNvPr>
          <p:cNvPicPr>
            <a:picLocks noChangeAspect="1"/>
          </p:cNvPicPr>
          <p:nvPr/>
        </p:nvPicPr>
        <p:blipFill>
          <a:blip r:embed="rId7"/>
          <a:stretch>
            <a:fillRect/>
          </a:stretch>
        </p:blipFill>
        <p:spPr>
          <a:xfrm flipH="1">
            <a:off x="5828792" y="900856"/>
            <a:ext cx="418173" cy="674808"/>
          </a:xfrm>
          <a:prstGeom prst="rect">
            <a:avLst/>
          </a:prstGeom>
          <a:ln>
            <a:noFill/>
          </a:ln>
        </p:spPr>
      </p:pic>
      <p:sp>
        <p:nvSpPr>
          <p:cNvPr id="3" name="TextBox 2">
            <a:extLst>
              <a:ext uri="{FF2B5EF4-FFF2-40B4-BE49-F238E27FC236}">
                <a16:creationId xmlns:a16="http://schemas.microsoft.com/office/drawing/2014/main" id="{7942F72C-111D-41C3-A9E1-008BE40747A4}"/>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DE00069652651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Blind</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D7EA530-936B-437D-BFF7-E41094DC7E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560" y="2016876"/>
            <a:ext cx="4005657" cy="2198418"/>
          </a:xfrm>
          <a:prstGeom prst="rect">
            <a:avLst/>
          </a:prstGeom>
          <a:solidFill>
            <a:schemeClr val="bg1">
              <a:lumMod val="95000"/>
              <a:alpha val="43000"/>
            </a:schemeClr>
          </a:solidFill>
          <a:ln>
            <a:solidFill>
              <a:srgbClr val="FAFCD7"/>
            </a:solidFill>
          </a:ln>
        </p:spPr>
      </p:pic>
      <p:sp>
        <p:nvSpPr>
          <p:cNvPr id="37" name="Speech Bubble: Rectangle 36">
            <a:extLst>
              <a:ext uri="{FF2B5EF4-FFF2-40B4-BE49-F238E27FC236}">
                <a16:creationId xmlns:a16="http://schemas.microsoft.com/office/drawing/2014/main" id="{7F2D12E6-1F1E-4F73-BCB4-68E6E2C02197}"/>
              </a:ext>
            </a:extLst>
          </p:cNvPr>
          <p:cNvSpPr/>
          <p:nvPr/>
        </p:nvSpPr>
        <p:spPr>
          <a:xfrm>
            <a:off x="6368048" y="901781"/>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203864"/>
                </a:solidFill>
              </a:rPr>
              <a:t>Futures Roll?</a:t>
            </a:r>
            <a:endParaRPr lang="fr-FR" sz="2400" b="1" dirty="0">
              <a:solidFill>
                <a:srgbClr val="203864"/>
              </a:solidFill>
            </a:endParaRPr>
          </a:p>
        </p:txBody>
      </p:sp>
    </p:spTree>
    <p:extLst>
      <p:ext uri="{BB962C8B-B14F-4D97-AF65-F5344CB8AC3E}">
        <p14:creationId xmlns:p14="http://schemas.microsoft.com/office/powerpoint/2010/main" val="35950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89B3B-0193-4246-89F1-FE3282687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du coup </a:t>
            </a:r>
            <a:r>
              <a:rPr lang="fr-FR" sz="2800" b="1" cap="all" dirty="0">
                <a:solidFill>
                  <a:srgbClr val="FAFCD7"/>
                </a:solidFill>
                <a:latin typeface="Alte Haas Grotesk" panose="02000503000000020004" pitchFamily="2" charset="0"/>
              </a:rPr>
              <a:t>dans le code…</a:t>
            </a:r>
          </a:p>
        </p:txBody>
      </p:sp>
    </p:spTree>
    <p:extLst>
      <p:ext uri="{BB962C8B-B14F-4D97-AF65-F5344CB8AC3E}">
        <p14:creationId xmlns:p14="http://schemas.microsoft.com/office/powerpoint/2010/main" val="280569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AD3E9BF6-3163-4BD3-8172-7A203477AD6E}"/>
              </a:ext>
            </a:extLst>
          </p:cNvPr>
          <p:cNvSpPr txBox="1"/>
          <p:nvPr/>
        </p:nvSpPr>
        <p:spPr>
          <a:xfrm>
            <a:off x="2069432" y="2497976"/>
            <a:ext cx="8053137" cy="1862048"/>
          </a:xfrm>
          <a:prstGeom prst="rect">
            <a:avLst/>
          </a:prstGeom>
          <a:noFill/>
        </p:spPr>
        <p:txBody>
          <a:bodyPr wrap="square" rtlCol="0" anchor="ctr">
            <a:spAutoFit/>
          </a:bodyPr>
          <a:lstStyle/>
          <a:p>
            <a:pPr algn="ctr"/>
            <a:r>
              <a:rPr lang="fr-FR" sz="11500" b="1" dirty="0">
                <a:solidFill>
                  <a:schemeClr val="bg1"/>
                </a:solidFill>
                <a:latin typeface="Alte Haas Grotesk" panose="02000503000000020004" pitchFamily="2" charset="0"/>
              </a:rPr>
              <a:t>OK</a:t>
            </a:r>
          </a:p>
        </p:txBody>
      </p:sp>
    </p:spTree>
    <p:extLst>
      <p:ext uri="{BB962C8B-B14F-4D97-AF65-F5344CB8AC3E}">
        <p14:creationId xmlns:p14="http://schemas.microsoft.com/office/powerpoint/2010/main" val="245235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BF941-3DE3-4A7B-AA16-02D912347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 y="-600770"/>
            <a:ext cx="12320318" cy="8059541"/>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5FE1719-2FEA-48AC-9C2F-DDAC03434495}"/>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Simple </a:t>
            </a:r>
            <a:r>
              <a:rPr lang="fr-FR" sz="2800" b="1" cap="all" dirty="0">
                <a:solidFill>
                  <a:srgbClr val="FAFCD7"/>
                </a:solidFill>
                <a:latin typeface="Alte Haas Grotesk" panose="02000503000000020004" pitchFamily="2" charset="0"/>
              </a:rPr>
              <a:t>Basique</a:t>
            </a:r>
          </a:p>
        </p:txBody>
      </p:sp>
    </p:spTree>
    <p:extLst>
      <p:ext uri="{BB962C8B-B14F-4D97-AF65-F5344CB8AC3E}">
        <p14:creationId xmlns:p14="http://schemas.microsoft.com/office/powerpoint/2010/main" val="234552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7D94-5A85-4921-AFB8-2366D077F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5" y="0"/>
            <a:ext cx="12675269" cy="816210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79746" y="5225364"/>
            <a:ext cx="10810887"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  </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de petits chefs</a:t>
            </a:r>
          </a:p>
        </p:txBody>
      </p:sp>
    </p:spTree>
    <p:extLst>
      <p:ext uri="{BB962C8B-B14F-4D97-AF65-F5344CB8AC3E}">
        <p14:creationId xmlns:p14="http://schemas.microsoft.com/office/powerpoint/2010/main" val="1393937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6D3D9-4294-4ACB-854F-3896115E3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390"/>
            <a:ext cx="12528884" cy="939666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15027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d’ingénieurs en roadmap</a:t>
            </a:r>
          </a:p>
        </p:txBody>
      </p:sp>
    </p:spTree>
    <p:extLst>
      <p:ext uri="{BB962C8B-B14F-4D97-AF65-F5344CB8AC3E}">
        <p14:creationId xmlns:p14="http://schemas.microsoft.com/office/powerpoint/2010/main" val="48201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1AFB1-D00B-4414-BA49-CE325235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58" y="732885"/>
            <a:ext cx="9345285" cy="515633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1058629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n’ose plus vous le dire </a:t>
            </a:r>
            <a:r>
              <a:rPr lang="fr-FR" sz="2800" b="1" cap="all" dirty="0">
                <a:solidFill>
                  <a:srgbClr val="FAFCD7"/>
                </a:solidFill>
                <a:latin typeface="Alte Haas Grotesk" panose="02000503000000020004" pitchFamily="2" charset="0"/>
              </a:rPr>
              <a:t>mais nos estimations…</a:t>
            </a:r>
          </a:p>
        </p:txBody>
      </p:sp>
      <p:pic>
        <p:nvPicPr>
          <p:cNvPr id="6" name="Picture 5">
            <a:extLst>
              <a:ext uri="{FF2B5EF4-FFF2-40B4-BE49-F238E27FC236}">
                <a16:creationId xmlns:a16="http://schemas.microsoft.com/office/drawing/2014/main" id="{50E6E7FF-A047-4586-8A86-C8BC74CB5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352" y="5089483"/>
            <a:ext cx="743485" cy="743485"/>
          </a:xfrm>
          <a:prstGeom prst="rect">
            <a:avLst/>
          </a:prstGeom>
        </p:spPr>
      </p:pic>
    </p:spTree>
    <p:extLst>
      <p:ext uri="{BB962C8B-B14F-4D97-AF65-F5344CB8AC3E}">
        <p14:creationId xmlns:p14="http://schemas.microsoft.com/office/powerpoint/2010/main" val="19498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DE091E-37AC-4748-B3E0-2904AE73A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0434"/>
            <a:ext cx="12422494" cy="933757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90302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on n’aime pas bâcler</a:t>
            </a:r>
          </a:p>
        </p:txBody>
      </p:sp>
    </p:spTree>
    <p:extLst>
      <p:ext uri="{BB962C8B-B14F-4D97-AF65-F5344CB8AC3E}">
        <p14:creationId xmlns:p14="http://schemas.microsoft.com/office/powerpoint/2010/main" val="418357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3219B7-349D-48ED-89EB-D7A335DEB8ED}"/>
              </a:ext>
            </a:extLst>
          </p:cNvPr>
          <p:cNvGrpSpPr/>
          <p:nvPr/>
        </p:nvGrpSpPr>
        <p:grpSpPr>
          <a:xfrm>
            <a:off x="0" y="0"/>
            <a:ext cx="12208042" cy="6858000"/>
            <a:chOff x="0" y="0"/>
            <a:chExt cx="12208042" cy="6858000"/>
          </a:xfrm>
        </p:grpSpPr>
        <p:pic>
          <p:nvPicPr>
            <p:cNvPr id="3" name="Picture 2">
              <a:extLst>
                <a:ext uri="{FF2B5EF4-FFF2-40B4-BE49-F238E27FC236}">
                  <a16:creationId xmlns:a16="http://schemas.microsoft.com/office/drawing/2014/main" id="{8C848424-08A7-48BD-B99D-8038BB48B9F5}"/>
                </a:ext>
              </a:extLst>
            </p:cNvPr>
            <p:cNvPicPr>
              <a:picLocks noChangeAspect="1"/>
            </p:cNvPicPr>
            <p:nvPr/>
          </p:nvPicPr>
          <p:blipFill>
            <a:blip r:embed="rId3">
              <a:clrChange>
                <a:clrFrom>
                  <a:srgbClr val="242424"/>
                </a:clrFrom>
                <a:clrTo>
                  <a:srgbClr val="242424">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8D71D23-2EA8-49C5-B4E1-1879A692DF62}"/>
                </a:ext>
              </a:extLst>
            </p:cNvPr>
            <p:cNvSpPr/>
            <p:nvPr/>
          </p:nvSpPr>
          <p:spPr>
            <a:xfrm>
              <a:off x="10170695" y="6352674"/>
              <a:ext cx="2037347" cy="505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049004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Quitte à passer </a:t>
            </a:r>
            <a:r>
              <a:rPr lang="fr-FR" sz="2800" b="1" cap="all" dirty="0">
                <a:solidFill>
                  <a:srgbClr val="FAFCD7"/>
                </a:solidFill>
                <a:latin typeface="Alte Haas Grotesk" panose="02000503000000020004" pitchFamily="2" charset="0"/>
              </a:rPr>
              <a:t>pour des forceurs</a:t>
            </a:r>
          </a:p>
        </p:txBody>
      </p:sp>
    </p:spTree>
    <p:extLst>
      <p:ext uri="{BB962C8B-B14F-4D97-AF65-F5344CB8AC3E}">
        <p14:creationId xmlns:p14="http://schemas.microsoft.com/office/powerpoint/2010/main" val="287623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2CE7B7-6942-4B3B-B7D1-11800864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11598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Parfois </a:t>
            </a:r>
            <a:r>
              <a:rPr lang="fr-FR" sz="2800" b="1" cap="all" dirty="0">
                <a:solidFill>
                  <a:srgbClr val="FAFCD7"/>
                </a:solidFill>
                <a:latin typeface="Alte Haas Grotesk" panose="02000503000000020004" pitchFamily="2" charset="0"/>
              </a:rPr>
              <a:t>quand on questionne…</a:t>
            </a:r>
          </a:p>
        </p:txBody>
      </p:sp>
    </p:spTree>
    <p:extLst>
      <p:ext uri="{BB962C8B-B14F-4D97-AF65-F5344CB8AC3E}">
        <p14:creationId xmlns:p14="http://schemas.microsoft.com/office/powerpoint/2010/main" val="811155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DCFF-52DD-496C-9777-A3933C234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 y="-277858"/>
            <a:ext cx="12192000" cy="813054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821206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 prend </a:t>
            </a:r>
            <a:r>
              <a:rPr lang="fr-FR" sz="2800" b="1" cap="all" dirty="0">
                <a:solidFill>
                  <a:srgbClr val="FAFCD7"/>
                </a:solidFill>
                <a:latin typeface="Alte Haas Grotesk" panose="02000503000000020004" pitchFamily="2" charset="0"/>
              </a:rPr>
              <a:t>du temps pour nous</a:t>
            </a:r>
          </a:p>
        </p:txBody>
      </p:sp>
    </p:spTree>
    <p:extLst>
      <p:ext uri="{BB962C8B-B14F-4D97-AF65-F5344CB8AC3E}">
        <p14:creationId xmlns:p14="http://schemas.microsoft.com/office/powerpoint/2010/main" val="34172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a besoin de vous parler </a:t>
            </a:r>
            <a:r>
              <a:rPr lang="fr-FR" sz="2800" b="1" cap="all" dirty="0">
                <a:solidFill>
                  <a:srgbClr val="FAFCD7"/>
                </a:solidFill>
                <a:latin typeface="Alte Haas Grotesk" panose="02000503000000020004" pitchFamily="2" charset="0"/>
              </a:rPr>
              <a:t>Le plus souvent possible</a:t>
            </a:r>
          </a:p>
        </p:txBody>
      </p:sp>
    </p:spTree>
    <p:extLst>
      <p:ext uri="{BB962C8B-B14F-4D97-AF65-F5344CB8AC3E}">
        <p14:creationId xmlns:p14="http://schemas.microsoft.com/office/powerpoint/2010/main" val="2921663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Parlons-nous + </a:t>
            </a:r>
            <a:r>
              <a:rPr lang="fr-FR" sz="2800" b="1" cap="all" dirty="0">
                <a:solidFill>
                  <a:srgbClr val="FAFCD7"/>
                </a:solidFill>
                <a:latin typeface="Alte Haas Grotesk" panose="02000503000000020004" pitchFamily="2" charset="0"/>
              </a:rPr>
              <a:t> dès aujourd’hui !</a:t>
            </a:r>
          </a:p>
        </p:txBody>
      </p:sp>
      <p:pic>
        <p:nvPicPr>
          <p:cNvPr id="3" name="Picture 2">
            <a:extLst>
              <a:ext uri="{FF2B5EF4-FFF2-40B4-BE49-F238E27FC236}">
                <a16:creationId xmlns:a16="http://schemas.microsoft.com/office/drawing/2014/main" id="{B895AA4D-EB25-4606-BFB3-1A903829F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217" y="4945793"/>
            <a:ext cx="1085583" cy="1082362"/>
          </a:xfrm>
          <a:prstGeom prst="rect">
            <a:avLst/>
          </a:prstGeom>
        </p:spPr>
      </p:pic>
      <p:pic>
        <p:nvPicPr>
          <p:cNvPr id="5" name="Picture 4">
            <a:extLst>
              <a:ext uri="{FF2B5EF4-FFF2-40B4-BE49-F238E27FC236}">
                <a16:creationId xmlns:a16="http://schemas.microsoft.com/office/drawing/2014/main" id="{BB9B62EE-B862-4A04-9E2D-3501AFC19D62}"/>
              </a:ext>
            </a:extLst>
          </p:cNvPr>
          <p:cNvPicPr>
            <a:picLocks noChangeAspect="1"/>
          </p:cNvPicPr>
          <p:nvPr/>
        </p:nvPicPr>
        <p:blipFill>
          <a:blip r:embed="rId5"/>
          <a:stretch>
            <a:fillRect/>
          </a:stretch>
        </p:blipFill>
        <p:spPr>
          <a:xfrm>
            <a:off x="8791618" y="5114313"/>
            <a:ext cx="3243262" cy="689774"/>
          </a:xfrm>
          <a:prstGeom prst="rect">
            <a:avLst/>
          </a:prstGeom>
        </p:spPr>
      </p:pic>
    </p:spTree>
    <p:extLst>
      <p:ext uri="{BB962C8B-B14F-4D97-AF65-F5344CB8AC3E}">
        <p14:creationId xmlns:p14="http://schemas.microsoft.com/office/powerpoint/2010/main" val="3168433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903974"/>
            <a:ext cx="7917991"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Merci </a:t>
            </a:r>
            <a:r>
              <a:rPr lang="fr-FR" sz="2800" b="1" cap="all" dirty="0">
                <a:solidFill>
                  <a:srgbClr val="FAFCD7"/>
                </a:solidFill>
                <a:latin typeface="Alte Haas Grotesk" panose="02000503000000020004" pitchFamily="2" charset="0"/>
              </a:rPr>
              <a:t>!</a:t>
            </a:r>
          </a:p>
        </p:txBody>
      </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10503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
        <p:nvSpPr>
          <p:cNvPr id="16" name="TextBox 15">
            <a:extLst>
              <a:ext uri="{FF2B5EF4-FFF2-40B4-BE49-F238E27FC236}">
                <a16:creationId xmlns:a16="http://schemas.microsoft.com/office/drawing/2014/main" id="{D9B7F63F-67C0-40D3-A9A0-0F98F5CB4466}"/>
              </a:ext>
            </a:extLst>
          </p:cNvPr>
          <p:cNvSpPr txBox="1"/>
          <p:nvPr/>
        </p:nvSpPr>
        <p:spPr>
          <a:xfrm>
            <a:off x="4374007" y="5606525"/>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Questions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198156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7131</TotalTime>
  <Words>6489</Words>
  <Application>Microsoft Office PowerPoint</Application>
  <PresentationFormat>Widescreen</PresentationFormat>
  <Paragraphs>1124</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1103</cp:revision>
  <dcterms:created xsi:type="dcterms:W3CDTF">2021-05-22T16:07:41Z</dcterms:created>
  <dcterms:modified xsi:type="dcterms:W3CDTF">2021-09-20T23:33:31Z</dcterms:modified>
</cp:coreProperties>
</file>